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ctiveX/activeX1.xml" ContentType="application/vnd.ms-office.activeX+xml"/>
  <Override PartName="/ppt/notesSlides/notesSlide3.xml" ContentType="application/vnd.openxmlformats-officedocument.presentationml.notesSlide+xml"/>
  <Override PartName="/ppt/activeX/activeX2.xml" ContentType="application/vnd.ms-office.activeX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ctiveX/activeX3.xml" ContentType="application/vnd.ms-office.activeX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39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activeX/activeX4.xml" ContentType="application/vnd.ms-office.activeX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embeddings/oleObject8.bin" ContentType="application/vnd.openxmlformats-officedocument.oleObject"/>
  <Override PartName="/ppt/activeX/activeX5.xml" ContentType="application/vnd.ms-office.activeX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activeX/activeX6.xml" ContentType="application/vnd.ms-office.activeX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embeddings/oleObject40.bin" ContentType="application/vnd.openxmlformats-officedocument.oleObject"/>
  <Override PartName="/ppt/embeddings/oleObject50.bin" ContentType="application/vnd.openxmlformats-officedocument.oleObject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9"/>
  </p:notesMasterIdLst>
  <p:sldIdLst>
    <p:sldId id="256" r:id="rId2"/>
    <p:sldId id="320" r:id="rId3"/>
    <p:sldId id="293" r:id="rId4"/>
    <p:sldId id="394" r:id="rId5"/>
    <p:sldId id="26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78" r:id="rId15"/>
    <p:sldId id="400" r:id="rId16"/>
    <p:sldId id="399" r:id="rId17"/>
    <p:sldId id="401" r:id="rId18"/>
    <p:sldId id="329" r:id="rId19"/>
    <p:sldId id="379" r:id="rId20"/>
    <p:sldId id="330" r:id="rId21"/>
    <p:sldId id="331" r:id="rId22"/>
    <p:sldId id="332" r:id="rId23"/>
    <p:sldId id="333" r:id="rId24"/>
    <p:sldId id="334" r:id="rId25"/>
    <p:sldId id="335" r:id="rId26"/>
    <p:sldId id="380" r:id="rId27"/>
    <p:sldId id="381" r:id="rId28"/>
    <p:sldId id="382" r:id="rId29"/>
    <p:sldId id="383" r:id="rId30"/>
    <p:sldId id="404" r:id="rId31"/>
    <p:sldId id="403" r:id="rId32"/>
    <p:sldId id="402" r:id="rId33"/>
    <p:sldId id="384" r:id="rId34"/>
    <p:sldId id="38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73" r:id="rId45"/>
    <p:sldId id="374" r:id="rId46"/>
    <p:sldId id="375" r:id="rId47"/>
    <p:sldId id="376" r:id="rId48"/>
    <p:sldId id="405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72" r:id="rId57"/>
    <p:sldId id="352" r:id="rId58"/>
    <p:sldId id="353" r:id="rId59"/>
    <p:sldId id="406" r:id="rId60"/>
    <p:sldId id="388" r:id="rId61"/>
    <p:sldId id="407" r:id="rId62"/>
    <p:sldId id="386" r:id="rId63"/>
    <p:sldId id="387" r:id="rId64"/>
    <p:sldId id="389" r:id="rId65"/>
    <p:sldId id="408" r:id="rId66"/>
    <p:sldId id="355" r:id="rId67"/>
    <p:sldId id="390" r:id="rId68"/>
    <p:sldId id="356" r:id="rId69"/>
    <p:sldId id="391" r:id="rId70"/>
    <p:sldId id="357" r:id="rId71"/>
    <p:sldId id="358" r:id="rId72"/>
    <p:sldId id="359" r:id="rId73"/>
    <p:sldId id="360" r:id="rId74"/>
    <p:sldId id="393" r:id="rId75"/>
    <p:sldId id="411" r:id="rId76"/>
    <p:sldId id="410" r:id="rId77"/>
    <p:sldId id="377" r:id="rId78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0" autoAdjust="0"/>
    <p:restoredTop sz="89241" autoAdjust="0"/>
  </p:normalViewPr>
  <p:slideViewPr>
    <p:cSldViewPr snapToGrid="0">
      <p:cViewPr varScale="1">
        <p:scale>
          <a:sx n="63" d="100"/>
          <a:sy n="63" d="100"/>
        </p:scale>
        <p:origin x="-1146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emf"/><Relationship Id="rId1" Type="http://schemas.openxmlformats.org/officeDocument/2006/relationships/image" Target="../media/image175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emf"/><Relationship Id="rId1" Type="http://schemas.openxmlformats.org/officeDocument/2006/relationships/image" Target="../media/image17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4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A253E4B-54B1-4E59-8E11-26D620883BDC}" type="datetimeFigureOut">
              <a:rPr lang="zh-CN" altLang="en-US"/>
              <a:t>2018/9/3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EC2FE86-6D57-4C79-AF63-1CCF3BCAF0AF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6200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C2FE86-6D57-4C79-AF63-1CCF3BCAF0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46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18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B33494B6-4C0D-436F-B736-6BF00E085CCA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14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777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18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B33494B6-4C0D-436F-B736-6BF00E085CCA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15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239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18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B33494B6-4C0D-436F-B736-6BF00E085CCA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16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333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C2FE86-6D57-4C79-AF63-1CCF3BCAF0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795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8D26A1F-EC80-499E-AD6C-548E37895C6B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18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63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80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383874B3-07F1-4130-8037-EC7ECB89419D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19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892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5CD3049-7D50-493D-A32A-578F38EF5CCB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20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191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C0CD84-A44A-4C4E-A752-249F903DBAC6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21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744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85A1701-B366-4696-9A4C-7256A103FDD3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22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6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7E39D5C-92C3-453E-8B9A-C46447A4AB0F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23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840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6B18C91-6D6E-4D33-B8FC-C93A71D911C7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753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5714F81-013D-4CF2-88F7-B78CC063F764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24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926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356B9AB-5315-4070-8186-94120E88FA76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25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13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46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286FEFEE-41DE-480B-AE71-2E04F42434F4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26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321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48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06E91880-9008-4EAB-BD4C-2B4081C60AC0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27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954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0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0849692E-9030-47EE-8B6A-D1DDC551C9EC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28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756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2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7602F584-7E41-4CB9-999D-3CDB989B33C2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29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294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2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7602F584-7E41-4CB9-999D-3CDB989B33C2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30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53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2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7602F584-7E41-4CB9-999D-3CDB989B33C2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31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4452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2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7602F584-7E41-4CB9-999D-3CDB989B33C2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32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9070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46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002FF89E-27C9-4E65-AA89-7518D19C5BDE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33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610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02B3F6-8529-4B7B-9C3E-2807D2D443DE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086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6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E3BFEDD5-078A-42AB-908A-9B4502704797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34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327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7B825E3-6794-43A3-88E8-F123A37C2A0B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35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3617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3496911-D3E7-4EBE-95C1-9F1095051A09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36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7085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2B00673-BA4F-4F80-BD6D-EB714CCCDE65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37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474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7C411B-9F7C-4105-8B6A-0F20B5476ECE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38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3057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D5250D-BBE8-4788-8EFF-89AFC960A0E3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39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1593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092F681-00DE-488B-A5BB-79E0341B39C4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40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507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42978C-E267-4D57-A76D-6CDEDFCBFD7D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41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9066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6FF967-749E-4F14-A8A3-A65CAF435803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42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5851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BCC69CE-290F-4F1E-8B4F-CBC2FBDF069C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43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582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26B93A-1856-4A93-A9D7-100F0F595BC2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8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1491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C2FE86-6D57-4C79-AF63-1CCF3BCAF0A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1978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27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FDF5EC-E479-4B43-BC04-45A4AD102DBE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49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9124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AE0F8CD-2E65-49BC-9FD5-F87C99B220E1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50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8893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68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388535D-C7E5-4725-9F65-FEEF5E5D9F13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51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1033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88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AC5A30-BB8C-48E0-BAD7-AA7DB8B89A0F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52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8510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09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60028F3-E3A7-47F1-82A3-AF7AC6CABF16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53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238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29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48C662-6062-439F-AE04-E98CDC28C635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54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9087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EC4ED1E-4C49-43FC-BD8B-39D6C9E38288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55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2659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7C69550-363F-4CD4-B4CA-59BB8093A133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57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511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CFE349-5C19-4D00-8231-41661751D466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58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17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4A06CD-E4DA-4EFD-8910-6AAA93F98009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9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67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C2FE86-6D57-4C79-AF63-1CCF3BCAF0A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8213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564576D-E38A-4190-A648-FC4D23BE9F41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60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0578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64A81B-C31D-4443-AA5D-36E4D2D6542A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62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9687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75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C86271-D67D-4D41-9B43-B9447E7CFCD2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63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5568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E16020-42A5-4B17-9CCE-F78E106D2BC3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64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322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C2FE86-6D57-4C79-AF63-1CCF3BCAF0A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2100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6BA7081-B39A-4ED0-AE5D-E9FAFC7AE488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66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6340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71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218A0ABF-7360-481F-B615-F9B2338249F4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67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1014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52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AAEB1E6-0DCC-40BF-A577-23E1EE081FDB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68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1979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751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2383341E-A114-46D7-90C0-0BE396FCEBB1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69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460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7D734F8-278E-47C3-87FE-682202C62957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10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6095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72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3329DAD-CF2F-494B-9BDE-F00DB4A306F2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70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4256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93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89E2D67-FDA4-4531-A019-4A024A65F5EE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71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249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13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7538054-9445-4795-87B0-EDEE4C0FF2A7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72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3654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34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D783FC-394D-4918-9BA6-73DC9CBBF09D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73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129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87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12DD7C24-1F9B-430B-90DE-B306703EC139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74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5437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87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12DD7C24-1F9B-430B-90DE-B306703EC139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75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592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87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12DD7C24-1F9B-430B-90DE-B306703EC139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76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66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02C1411-BEFF-4D5E-80A2-D2323F0BF541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11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39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3B6894D-29EA-4FE0-8A0E-A2394D132B11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12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564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C6A55E1-6505-467A-BF7B-868899EF40D2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13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4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bg>
      <p:bgPr>
        <a:blipFill dpi="0" rotWithShape="1">
          <a:blip r:embed="rId2">
            <a:alphaModFix amt="2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07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rcRect t="613"/>
          <a:stretch>
            <a:fillRect/>
          </a:stretch>
        </p:blipFill>
        <p:spPr bwMode="auto">
          <a:xfrm>
            <a:off x="0" y="357188"/>
            <a:ext cx="1905000" cy="626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613"/>
          <a:stretch>
            <a:fillRect/>
          </a:stretch>
        </p:blipFill>
        <p:spPr bwMode="auto">
          <a:xfrm>
            <a:off x="0" y="357188"/>
            <a:ext cx="1905000" cy="626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rcRect t="613"/>
          <a:stretch>
            <a:fillRect/>
          </a:stretch>
        </p:blipFill>
        <p:spPr bwMode="auto">
          <a:xfrm>
            <a:off x="0" y="357188"/>
            <a:ext cx="1905000" cy="626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1661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6" t="398"/>
          <a:stretch/>
        </p:blipFill>
        <p:spPr>
          <a:xfrm>
            <a:off x="8570794" y="6976"/>
            <a:ext cx="3621206" cy="6851024"/>
          </a:xfrm>
          <a:custGeom>
            <a:avLst/>
            <a:gdLst>
              <a:gd name="connsiteX0" fmla="*/ 0 w 3621206"/>
              <a:gd name="connsiteY0" fmla="*/ 0 h 6830704"/>
              <a:gd name="connsiteX1" fmla="*/ 3621206 w 3621206"/>
              <a:gd name="connsiteY1" fmla="*/ 0 h 6830704"/>
              <a:gd name="connsiteX2" fmla="*/ 3621206 w 3621206"/>
              <a:gd name="connsiteY2" fmla="*/ 6830704 h 6830704"/>
              <a:gd name="connsiteX3" fmla="*/ 0 w 3621206"/>
              <a:gd name="connsiteY3" fmla="*/ 6830704 h 6830704"/>
              <a:gd name="connsiteX4" fmla="*/ 0 w 3621206"/>
              <a:gd name="connsiteY4" fmla="*/ 3562404 h 6830704"/>
              <a:gd name="connsiteX5" fmla="*/ 1109051 w 3621206"/>
              <a:gd name="connsiteY5" fmla="*/ 3562404 h 6830704"/>
              <a:gd name="connsiteX6" fmla="*/ 1142772 w 3621206"/>
              <a:gd name="connsiteY6" fmla="*/ 3590226 h 6830704"/>
              <a:gd name="connsiteX7" fmla="*/ 1363781 w 3621206"/>
              <a:gd name="connsiteY7" fmla="*/ 3657735 h 6830704"/>
              <a:gd name="connsiteX8" fmla="*/ 1584790 w 3621206"/>
              <a:gd name="connsiteY8" fmla="*/ 3590226 h 6830704"/>
              <a:gd name="connsiteX9" fmla="*/ 1616867 w 3621206"/>
              <a:gd name="connsiteY9" fmla="*/ 3563760 h 6830704"/>
              <a:gd name="connsiteX10" fmla="*/ 1621391 w 3621206"/>
              <a:gd name="connsiteY10" fmla="*/ 3586167 h 6830704"/>
              <a:gd name="connsiteX11" fmla="*/ 1706796 w 3621206"/>
              <a:gd name="connsiteY11" fmla="*/ 3642777 h 6830704"/>
              <a:gd name="connsiteX12" fmla="*/ 1792201 w 3621206"/>
              <a:gd name="connsiteY12" fmla="*/ 3586167 h 6830704"/>
              <a:gd name="connsiteX13" fmla="*/ 1798449 w 3621206"/>
              <a:gd name="connsiteY13" fmla="*/ 3555221 h 6830704"/>
              <a:gd name="connsiteX14" fmla="*/ 1798948 w 3621206"/>
              <a:gd name="connsiteY14" fmla="*/ 3555120 h 6830704"/>
              <a:gd name="connsiteX15" fmla="*/ 1855558 w 3621206"/>
              <a:gd name="connsiteY15" fmla="*/ 3469715 h 6830704"/>
              <a:gd name="connsiteX16" fmla="*/ 1855173 w 3621206"/>
              <a:gd name="connsiteY16" fmla="*/ 3467810 h 6830704"/>
              <a:gd name="connsiteX17" fmla="*/ 1877338 w 3621206"/>
              <a:gd name="connsiteY17" fmla="*/ 3452866 h 6830704"/>
              <a:gd name="connsiteX18" fmla="*/ 1897202 w 3621206"/>
              <a:gd name="connsiteY18" fmla="*/ 3423404 h 6830704"/>
              <a:gd name="connsiteX19" fmla="*/ 1897291 w 3621206"/>
              <a:gd name="connsiteY19" fmla="*/ 3422966 h 6830704"/>
              <a:gd name="connsiteX20" fmla="*/ 1921108 w 3621206"/>
              <a:gd name="connsiteY20" fmla="*/ 3418157 h 6830704"/>
              <a:gd name="connsiteX21" fmla="*/ 1977718 w 3621206"/>
              <a:gd name="connsiteY21" fmla="*/ 3332752 h 6830704"/>
              <a:gd name="connsiteX22" fmla="*/ 1976564 w 3621206"/>
              <a:gd name="connsiteY22" fmla="*/ 3327035 h 6830704"/>
              <a:gd name="connsiteX23" fmla="*/ 1984326 w 3621206"/>
              <a:gd name="connsiteY23" fmla="*/ 3325468 h 6830704"/>
              <a:gd name="connsiteX24" fmla="*/ 2040936 w 3621206"/>
              <a:gd name="connsiteY24" fmla="*/ 3240063 h 6830704"/>
              <a:gd name="connsiteX25" fmla="*/ 2035358 w 3621206"/>
              <a:gd name="connsiteY25" fmla="*/ 3212436 h 6830704"/>
              <a:gd name="connsiteX26" fmla="*/ 2039563 w 3621206"/>
              <a:gd name="connsiteY26" fmla="*/ 3213285 h 6830704"/>
              <a:gd name="connsiteX27" fmla="*/ 2124968 w 3621206"/>
              <a:gd name="connsiteY27" fmla="*/ 3156675 h 6830704"/>
              <a:gd name="connsiteX28" fmla="*/ 2125144 w 3621206"/>
              <a:gd name="connsiteY28" fmla="*/ 3155804 h 6830704"/>
              <a:gd name="connsiteX29" fmla="*/ 2137774 w 3621206"/>
              <a:gd name="connsiteY29" fmla="*/ 3137071 h 6830704"/>
              <a:gd name="connsiteX30" fmla="*/ 2145058 w 3621206"/>
              <a:gd name="connsiteY30" fmla="*/ 3100992 h 6830704"/>
              <a:gd name="connsiteX31" fmla="*/ 2052369 w 3621206"/>
              <a:gd name="connsiteY31" fmla="*/ 3008303 h 6830704"/>
              <a:gd name="connsiteX32" fmla="*/ 1986828 w 3621206"/>
              <a:gd name="connsiteY32" fmla="*/ 3035451 h 6830704"/>
              <a:gd name="connsiteX33" fmla="*/ 1983981 w 3621206"/>
              <a:gd name="connsiteY33" fmla="*/ 3039673 h 6830704"/>
              <a:gd name="connsiteX34" fmla="*/ 1981559 w 3621206"/>
              <a:gd name="connsiteY34" fmla="*/ 3039184 h 6830704"/>
              <a:gd name="connsiteX35" fmla="*/ 1945480 w 3621206"/>
              <a:gd name="connsiteY35" fmla="*/ 3046468 h 6830704"/>
              <a:gd name="connsiteX36" fmla="*/ 1936794 w 3621206"/>
              <a:gd name="connsiteY36" fmla="*/ 3052324 h 6830704"/>
              <a:gd name="connsiteX37" fmla="*/ 1934413 w 3621206"/>
              <a:gd name="connsiteY37" fmla="*/ 3050719 h 6830704"/>
              <a:gd name="connsiteX38" fmla="*/ 1877278 w 3621206"/>
              <a:gd name="connsiteY38" fmla="*/ 3039184 h 6830704"/>
              <a:gd name="connsiteX39" fmla="*/ 1831599 w 3621206"/>
              <a:gd name="connsiteY39" fmla="*/ 3048406 h 6830704"/>
              <a:gd name="connsiteX40" fmla="*/ 1787629 w 3621206"/>
              <a:gd name="connsiteY40" fmla="*/ 3018761 h 6830704"/>
              <a:gd name="connsiteX41" fmla="*/ 1730494 w 3621206"/>
              <a:gd name="connsiteY41" fmla="*/ 3007226 h 6830704"/>
              <a:gd name="connsiteX42" fmla="*/ 1674078 w 3621206"/>
              <a:gd name="connsiteY42" fmla="*/ 3018616 h 6830704"/>
              <a:gd name="connsiteX43" fmla="*/ 1668805 w 3621206"/>
              <a:gd name="connsiteY43" fmla="*/ 3011007 h 6830704"/>
              <a:gd name="connsiteX44" fmla="*/ 1443445 w 3621206"/>
              <a:gd name="connsiteY44" fmla="*/ 2875190 h 6830704"/>
              <a:gd name="connsiteX45" fmla="*/ 1419367 w 3621206"/>
              <a:gd name="connsiteY45" fmla="*/ 2872763 h 6830704"/>
              <a:gd name="connsiteX46" fmla="*/ 1419367 w 3621206"/>
              <a:gd name="connsiteY46" fmla="*/ 313898 h 6830704"/>
              <a:gd name="connsiteX47" fmla="*/ 0 w 3621206"/>
              <a:gd name="connsiteY47" fmla="*/ 313898 h 6830704"/>
              <a:gd name="connsiteX48" fmla="*/ 0 w 3621206"/>
              <a:gd name="connsiteY48" fmla="*/ 0 h 683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621206" h="6830704">
                <a:moveTo>
                  <a:pt x="0" y="0"/>
                </a:moveTo>
                <a:lnTo>
                  <a:pt x="3621206" y="0"/>
                </a:lnTo>
                <a:lnTo>
                  <a:pt x="3621206" y="6830704"/>
                </a:lnTo>
                <a:lnTo>
                  <a:pt x="0" y="6830704"/>
                </a:lnTo>
                <a:lnTo>
                  <a:pt x="0" y="3562404"/>
                </a:lnTo>
                <a:lnTo>
                  <a:pt x="1109051" y="3562404"/>
                </a:lnTo>
                <a:lnTo>
                  <a:pt x="1142772" y="3590226"/>
                </a:lnTo>
                <a:cubicBezTo>
                  <a:pt x="1205860" y="3632848"/>
                  <a:pt x="1281914" y="3657735"/>
                  <a:pt x="1363781" y="3657735"/>
                </a:cubicBezTo>
                <a:cubicBezTo>
                  <a:pt x="1445648" y="3657735"/>
                  <a:pt x="1521702" y="3632848"/>
                  <a:pt x="1584790" y="3590226"/>
                </a:cubicBezTo>
                <a:lnTo>
                  <a:pt x="1616867" y="3563760"/>
                </a:lnTo>
                <a:lnTo>
                  <a:pt x="1621391" y="3586167"/>
                </a:lnTo>
                <a:cubicBezTo>
                  <a:pt x="1635462" y="3619435"/>
                  <a:pt x="1668403" y="3642777"/>
                  <a:pt x="1706796" y="3642777"/>
                </a:cubicBezTo>
                <a:cubicBezTo>
                  <a:pt x="1745189" y="3642777"/>
                  <a:pt x="1778130" y="3619435"/>
                  <a:pt x="1792201" y="3586167"/>
                </a:cubicBezTo>
                <a:lnTo>
                  <a:pt x="1798449" y="3555221"/>
                </a:lnTo>
                <a:lnTo>
                  <a:pt x="1798948" y="3555120"/>
                </a:lnTo>
                <a:cubicBezTo>
                  <a:pt x="1832215" y="3541049"/>
                  <a:pt x="1855558" y="3508108"/>
                  <a:pt x="1855558" y="3469715"/>
                </a:cubicBezTo>
                <a:lnTo>
                  <a:pt x="1855173" y="3467810"/>
                </a:lnTo>
                <a:lnTo>
                  <a:pt x="1877338" y="3452866"/>
                </a:lnTo>
                <a:cubicBezTo>
                  <a:pt x="1885725" y="3444480"/>
                  <a:pt x="1892512" y="3434493"/>
                  <a:pt x="1897202" y="3423404"/>
                </a:cubicBezTo>
                <a:lnTo>
                  <a:pt x="1897291" y="3422966"/>
                </a:lnTo>
                <a:lnTo>
                  <a:pt x="1921108" y="3418157"/>
                </a:lnTo>
                <a:cubicBezTo>
                  <a:pt x="1954375" y="3404086"/>
                  <a:pt x="1977718" y="3371145"/>
                  <a:pt x="1977718" y="3332752"/>
                </a:cubicBezTo>
                <a:lnTo>
                  <a:pt x="1976564" y="3327035"/>
                </a:lnTo>
                <a:lnTo>
                  <a:pt x="1984326" y="3325468"/>
                </a:lnTo>
                <a:cubicBezTo>
                  <a:pt x="2017593" y="3311397"/>
                  <a:pt x="2040936" y="3278456"/>
                  <a:pt x="2040936" y="3240063"/>
                </a:cubicBezTo>
                <a:lnTo>
                  <a:pt x="2035358" y="3212436"/>
                </a:lnTo>
                <a:lnTo>
                  <a:pt x="2039563" y="3213285"/>
                </a:lnTo>
                <a:cubicBezTo>
                  <a:pt x="2077956" y="3213285"/>
                  <a:pt x="2110897" y="3189943"/>
                  <a:pt x="2124968" y="3156675"/>
                </a:cubicBezTo>
                <a:lnTo>
                  <a:pt x="2125144" y="3155804"/>
                </a:lnTo>
                <a:lnTo>
                  <a:pt x="2137774" y="3137071"/>
                </a:lnTo>
                <a:cubicBezTo>
                  <a:pt x="2142464" y="3125982"/>
                  <a:pt x="2145058" y="3113790"/>
                  <a:pt x="2145058" y="3100992"/>
                </a:cubicBezTo>
                <a:cubicBezTo>
                  <a:pt x="2145058" y="3049801"/>
                  <a:pt x="2103560" y="3008303"/>
                  <a:pt x="2052369" y="3008303"/>
                </a:cubicBezTo>
                <a:cubicBezTo>
                  <a:pt x="2026774" y="3008303"/>
                  <a:pt x="2003601" y="3018678"/>
                  <a:pt x="1986828" y="3035451"/>
                </a:cubicBezTo>
                <a:lnTo>
                  <a:pt x="1983981" y="3039673"/>
                </a:lnTo>
                <a:lnTo>
                  <a:pt x="1981559" y="3039184"/>
                </a:lnTo>
                <a:cubicBezTo>
                  <a:pt x="1968761" y="3039184"/>
                  <a:pt x="1956569" y="3041778"/>
                  <a:pt x="1945480" y="3046468"/>
                </a:cubicBezTo>
                <a:lnTo>
                  <a:pt x="1936794" y="3052324"/>
                </a:lnTo>
                <a:lnTo>
                  <a:pt x="1934413" y="3050719"/>
                </a:lnTo>
                <a:cubicBezTo>
                  <a:pt x="1916852" y="3043291"/>
                  <a:pt x="1897545" y="3039184"/>
                  <a:pt x="1877278" y="3039184"/>
                </a:cubicBezTo>
                <a:lnTo>
                  <a:pt x="1831599" y="3048406"/>
                </a:lnTo>
                <a:lnTo>
                  <a:pt x="1787629" y="3018761"/>
                </a:lnTo>
                <a:cubicBezTo>
                  <a:pt x="1770068" y="3011333"/>
                  <a:pt x="1750761" y="3007226"/>
                  <a:pt x="1730494" y="3007226"/>
                </a:cubicBezTo>
                <a:lnTo>
                  <a:pt x="1674078" y="3018616"/>
                </a:lnTo>
                <a:lnTo>
                  <a:pt x="1668805" y="3011007"/>
                </a:lnTo>
                <a:cubicBezTo>
                  <a:pt x="1612414" y="2942678"/>
                  <a:pt x="1533508" y="2893620"/>
                  <a:pt x="1443445" y="2875190"/>
                </a:cubicBezTo>
                <a:lnTo>
                  <a:pt x="1419367" y="2872763"/>
                </a:lnTo>
                <a:lnTo>
                  <a:pt x="1419367" y="313898"/>
                </a:lnTo>
                <a:lnTo>
                  <a:pt x="0" y="31389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6" t="398"/>
          <a:stretch/>
        </p:blipFill>
        <p:spPr>
          <a:xfrm>
            <a:off x="8570794" y="6976"/>
            <a:ext cx="3621206" cy="6851024"/>
          </a:xfrm>
          <a:custGeom>
            <a:avLst/>
            <a:gdLst>
              <a:gd name="connsiteX0" fmla="*/ 0 w 3621206"/>
              <a:gd name="connsiteY0" fmla="*/ 0 h 6830704"/>
              <a:gd name="connsiteX1" fmla="*/ 3621206 w 3621206"/>
              <a:gd name="connsiteY1" fmla="*/ 0 h 6830704"/>
              <a:gd name="connsiteX2" fmla="*/ 3621206 w 3621206"/>
              <a:gd name="connsiteY2" fmla="*/ 6830704 h 6830704"/>
              <a:gd name="connsiteX3" fmla="*/ 0 w 3621206"/>
              <a:gd name="connsiteY3" fmla="*/ 6830704 h 6830704"/>
              <a:gd name="connsiteX4" fmla="*/ 0 w 3621206"/>
              <a:gd name="connsiteY4" fmla="*/ 3562404 h 6830704"/>
              <a:gd name="connsiteX5" fmla="*/ 1109051 w 3621206"/>
              <a:gd name="connsiteY5" fmla="*/ 3562404 h 6830704"/>
              <a:gd name="connsiteX6" fmla="*/ 1142772 w 3621206"/>
              <a:gd name="connsiteY6" fmla="*/ 3590226 h 6830704"/>
              <a:gd name="connsiteX7" fmla="*/ 1363781 w 3621206"/>
              <a:gd name="connsiteY7" fmla="*/ 3657735 h 6830704"/>
              <a:gd name="connsiteX8" fmla="*/ 1584790 w 3621206"/>
              <a:gd name="connsiteY8" fmla="*/ 3590226 h 6830704"/>
              <a:gd name="connsiteX9" fmla="*/ 1616867 w 3621206"/>
              <a:gd name="connsiteY9" fmla="*/ 3563760 h 6830704"/>
              <a:gd name="connsiteX10" fmla="*/ 1621391 w 3621206"/>
              <a:gd name="connsiteY10" fmla="*/ 3586167 h 6830704"/>
              <a:gd name="connsiteX11" fmla="*/ 1706796 w 3621206"/>
              <a:gd name="connsiteY11" fmla="*/ 3642777 h 6830704"/>
              <a:gd name="connsiteX12" fmla="*/ 1792201 w 3621206"/>
              <a:gd name="connsiteY12" fmla="*/ 3586167 h 6830704"/>
              <a:gd name="connsiteX13" fmla="*/ 1798449 w 3621206"/>
              <a:gd name="connsiteY13" fmla="*/ 3555221 h 6830704"/>
              <a:gd name="connsiteX14" fmla="*/ 1798948 w 3621206"/>
              <a:gd name="connsiteY14" fmla="*/ 3555120 h 6830704"/>
              <a:gd name="connsiteX15" fmla="*/ 1855558 w 3621206"/>
              <a:gd name="connsiteY15" fmla="*/ 3469715 h 6830704"/>
              <a:gd name="connsiteX16" fmla="*/ 1855173 w 3621206"/>
              <a:gd name="connsiteY16" fmla="*/ 3467810 h 6830704"/>
              <a:gd name="connsiteX17" fmla="*/ 1877338 w 3621206"/>
              <a:gd name="connsiteY17" fmla="*/ 3452866 h 6830704"/>
              <a:gd name="connsiteX18" fmla="*/ 1897202 w 3621206"/>
              <a:gd name="connsiteY18" fmla="*/ 3423404 h 6830704"/>
              <a:gd name="connsiteX19" fmla="*/ 1897291 w 3621206"/>
              <a:gd name="connsiteY19" fmla="*/ 3422966 h 6830704"/>
              <a:gd name="connsiteX20" fmla="*/ 1921108 w 3621206"/>
              <a:gd name="connsiteY20" fmla="*/ 3418157 h 6830704"/>
              <a:gd name="connsiteX21" fmla="*/ 1977718 w 3621206"/>
              <a:gd name="connsiteY21" fmla="*/ 3332752 h 6830704"/>
              <a:gd name="connsiteX22" fmla="*/ 1976564 w 3621206"/>
              <a:gd name="connsiteY22" fmla="*/ 3327035 h 6830704"/>
              <a:gd name="connsiteX23" fmla="*/ 1984326 w 3621206"/>
              <a:gd name="connsiteY23" fmla="*/ 3325468 h 6830704"/>
              <a:gd name="connsiteX24" fmla="*/ 2040936 w 3621206"/>
              <a:gd name="connsiteY24" fmla="*/ 3240063 h 6830704"/>
              <a:gd name="connsiteX25" fmla="*/ 2035358 w 3621206"/>
              <a:gd name="connsiteY25" fmla="*/ 3212436 h 6830704"/>
              <a:gd name="connsiteX26" fmla="*/ 2039563 w 3621206"/>
              <a:gd name="connsiteY26" fmla="*/ 3213285 h 6830704"/>
              <a:gd name="connsiteX27" fmla="*/ 2124968 w 3621206"/>
              <a:gd name="connsiteY27" fmla="*/ 3156675 h 6830704"/>
              <a:gd name="connsiteX28" fmla="*/ 2125144 w 3621206"/>
              <a:gd name="connsiteY28" fmla="*/ 3155804 h 6830704"/>
              <a:gd name="connsiteX29" fmla="*/ 2137774 w 3621206"/>
              <a:gd name="connsiteY29" fmla="*/ 3137071 h 6830704"/>
              <a:gd name="connsiteX30" fmla="*/ 2145058 w 3621206"/>
              <a:gd name="connsiteY30" fmla="*/ 3100992 h 6830704"/>
              <a:gd name="connsiteX31" fmla="*/ 2052369 w 3621206"/>
              <a:gd name="connsiteY31" fmla="*/ 3008303 h 6830704"/>
              <a:gd name="connsiteX32" fmla="*/ 1986828 w 3621206"/>
              <a:gd name="connsiteY32" fmla="*/ 3035451 h 6830704"/>
              <a:gd name="connsiteX33" fmla="*/ 1983981 w 3621206"/>
              <a:gd name="connsiteY33" fmla="*/ 3039673 h 6830704"/>
              <a:gd name="connsiteX34" fmla="*/ 1981559 w 3621206"/>
              <a:gd name="connsiteY34" fmla="*/ 3039184 h 6830704"/>
              <a:gd name="connsiteX35" fmla="*/ 1945480 w 3621206"/>
              <a:gd name="connsiteY35" fmla="*/ 3046468 h 6830704"/>
              <a:gd name="connsiteX36" fmla="*/ 1936794 w 3621206"/>
              <a:gd name="connsiteY36" fmla="*/ 3052324 h 6830704"/>
              <a:gd name="connsiteX37" fmla="*/ 1934413 w 3621206"/>
              <a:gd name="connsiteY37" fmla="*/ 3050719 h 6830704"/>
              <a:gd name="connsiteX38" fmla="*/ 1877278 w 3621206"/>
              <a:gd name="connsiteY38" fmla="*/ 3039184 h 6830704"/>
              <a:gd name="connsiteX39" fmla="*/ 1831599 w 3621206"/>
              <a:gd name="connsiteY39" fmla="*/ 3048406 h 6830704"/>
              <a:gd name="connsiteX40" fmla="*/ 1787629 w 3621206"/>
              <a:gd name="connsiteY40" fmla="*/ 3018761 h 6830704"/>
              <a:gd name="connsiteX41" fmla="*/ 1730494 w 3621206"/>
              <a:gd name="connsiteY41" fmla="*/ 3007226 h 6830704"/>
              <a:gd name="connsiteX42" fmla="*/ 1674078 w 3621206"/>
              <a:gd name="connsiteY42" fmla="*/ 3018616 h 6830704"/>
              <a:gd name="connsiteX43" fmla="*/ 1668805 w 3621206"/>
              <a:gd name="connsiteY43" fmla="*/ 3011007 h 6830704"/>
              <a:gd name="connsiteX44" fmla="*/ 1443445 w 3621206"/>
              <a:gd name="connsiteY44" fmla="*/ 2875190 h 6830704"/>
              <a:gd name="connsiteX45" fmla="*/ 1419367 w 3621206"/>
              <a:gd name="connsiteY45" fmla="*/ 2872763 h 6830704"/>
              <a:gd name="connsiteX46" fmla="*/ 1419367 w 3621206"/>
              <a:gd name="connsiteY46" fmla="*/ 313898 h 6830704"/>
              <a:gd name="connsiteX47" fmla="*/ 0 w 3621206"/>
              <a:gd name="connsiteY47" fmla="*/ 313898 h 6830704"/>
              <a:gd name="connsiteX48" fmla="*/ 0 w 3621206"/>
              <a:gd name="connsiteY48" fmla="*/ 0 h 683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621206" h="6830704">
                <a:moveTo>
                  <a:pt x="0" y="0"/>
                </a:moveTo>
                <a:lnTo>
                  <a:pt x="3621206" y="0"/>
                </a:lnTo>
                <a:lnTo>
                  <a:pt x="3621206" y="6830704"/>
                </a:lnTo>
                <a:lnTo>
                  <a:pt x="0" y="6830704"/>
                </a:lnTo>
                <a:lnTo>
                  <a:pt x="0" y="3562404"/>
                </a:lnTo>
                <a:lnTo>
                  <a:pt x="1109051" y="3562404"/>
                </a:lnTo>
                <a:lnTo>
                  <a:pt x="1142772" y="3590226"/>
                </a:lnTo>
                <a:cubicBezTo>
                  <a:pt x="1205860" y="3632848"/>
                  <a:pt x="1281914" y="3657735"/>
                  <a:pt x="1363781" y="3657735"/>
                </a:cubicBezTo>
                <a:cubicBezTo>
                  <a:pt x="1445648" y="3657735"/>
                  <a:pt x="1521702" y="3632848"/>
                  <a:pt x="1584790" y="3590226"/>
                </a:cubicBezTo>
                <a:lnTo>
                  <a:pt x="1616867" y="3563760"/>
                </a:lnTo>
                <a:lnTo>
                  <a:pt x="1621391" y="3586167"/>
                </a:lnTo>
                <a:cubicBezTo>
                  <a:pt x="1635462" y="3619435"/>
                  <a:pt x="1668403" y="3642777"/>
                  <a:pt x="1706796" y="3642777"/>
                </a:cubicBezTo>
                <a:cubicBezTo>
                  <a:pt x="1745189" y="3642777"/>
                  <a:pt x="1778130" y="3619435"/>
                  <a:pt x="1792201" y="3586167"/>
                </a:cubicBezTo>
                <a:lnTo>
                  <a:pt x="1798449" y="3555221"/>
                </a:lnTo>
                <a:lnTo>
                  <a:pt x="1798948" y="3555120"/>
                </a:lnTo>
                <a:cubicBezTo>
                  <a:pt x="1832215" y="3541049"/>
                  <a:pt x="1855558" y="3508108"/>
                  <a:pt x="1855558" y="3469715"/>
                </a:cubicBezTo>
                <a:lnTo>
                  <a:pt x="1855173" y="3467810"/>
                </a:lnTo>
                <a:lnTo>
                  <a:pt x="1877338" y="3452866"/>
                </a:lnTo>
                <a:cubicBezTo>
                  <a:pt x="1885725" y="3444480"/>
                  <a:pt x="1892512" y="3434493"/>
                  <a:pt x="1897202" y="3423404"/>
                </a:cubicBezTo>
                <a:lnTo>
                  <a:pt x="1897291" y="3422966"/>
                </a:lnTo>
                <a:lnTo>
                  <a:pt x="1921108" y="3418157"/>
                </a:lnTo>
                <a:cubicBezTo>
                  <a:pt x="1954375" y="3404086"/>
                  <a:pt x="1977718" y="3371145"/>
                  <a:pt x="1977718" y="3332752"/>
                </a:cubicBezTo>
                <a:lnTo>
                  <a:pt x="1976564" y="3327035"/>
                </a:lnTo>
                <a:lnTo>
                  <a:pt x="1984326" y="3325468"/>
                </a:lnTo>
                <a:cubicBezTo>
                  <a:pt x="2017593" y="3311397"/>
                  <a:pt x="2040936" y="3278456"/>
                  <a:pt x="2040936" y="3240063"/>
                </a:cubicBezTo>
                <a:lnTo>
                  <a:pt x="2035358" y="3212436"/>
                </a:lnTo>
                <a:lnTo>
                  <a:pt x="2039563" y="3213285"/>
                </a:lnTo>
                <a:cubicBezTo>
                  <a:pt x="2077956" y="3213285"/>
                  <a:pt x="2110897" y="3189943"/>
                  <a:pt x="2124968" y="3156675"/>
                </a:cubicBezTo>
                <a:lnTo>
                  <a:pt x="2125144" y="3155804"/>
                </a:lnTo>
                <a:lnTo>
                  <a:pt x="2137774" y="3137071"/>
                </a:lnTo>
                <a:cubicBezTo>
                  <a:pt x="2142464" y="3125982"/>
                  <a:pt x="2145058" y="3113790"/>
                  <a:pt x="2145058" y="3100992"/>
                </a:cubicBezTo>
                <a:cubicBezTo>
                  <a:pt x="2145058" y="3049801"/>
                  <a:pt x="2103560" y="3008303"/>
                  <a:pt x="2052369" y="3008303"/>
                </a:cubicBezTo>
                <a:cubicBezTo>
                  <a:pt x="2026774" y="3008303"/>
                  <a:pt x="2003601" y="3018678"/>
                  <a:pt x="1986828" y="3035451"/>
                </a:cubicBezTo>
                <a:lnTo>
                  <a:pt x="1983981" y="3039673"/>
                </a:lnTo>
                <a:lnTo>
                  <a:pt x="1981559" y="3039184"/>
                </a:lnTo>
                <a:cubicBezTo>
                  <a:pt x="1968761" y="3039184"/>
                  <a:pt x="1956569" y="3041778"/>
                  <a:pt x="1945480" y="3046468"/>
                </a:cubicBezTo>
                <a:lnTo>
                  <a:pt x="1936794" y="3052324"/>
                </a:lnTo>
                <a:lnTo>
                  <a:pt x="1934413" y="3050719"/>
                </a:lnTo>
                <a:cubicBezTo>
                  <a:pt x="1916852" y="3043291"/>
                  <a:pt x="1897545" y="3039184"/>
                  <a:pt x="1877278" y="3039184"/>
                </a:cubicBezTo>
                <a:lnTo>
                  <a:pt x="1831599" y="3048406"/>
                </a:lnTo>
                <a:lnTo>
                  <a:pt x="1787629" y="3018761"/>
                </a:lnTo>
                <a:cubicBezTo>
                  <a:pt x="1770068" y="3011333"/>
                  <a:pt x="1750761" y="3007226"/>
                  <a:pt x="1730494" y="3007226"/>
                </a:cubicBezTo>
                <a:lnTo>
                  <a:pt x="1674078" y="3018616"/>
                </a:lnTo>
                <a:lnTo>
                  <a:pt x="1668805" y="3011007"/>
                </a:lnTo>
                <a:cubicBezTo>
                  <a:pt x="1612414" y="2942678"/>
                  <a:pt x="1533508" y="2893620"/>
                  <a:pt x="1443445" y="2875190"/>
                </a:cubicBezTo>
                <a:lnTo>
                  <a:pt x="1419367" y="2872763"/>
                </a:lnTo>
                <a:lnTo>
                  <a:pt x="1419367" y="313898"/>
                </a:lnTo>
                <a:lnTo>
                  <a:pt x="0" y="31389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6" t="398"/>
          <a:stretch/>
        </p:blipFill>
        <p:spPr>
          <a:xfrm>
            <a:off x="8570794" y="6976"/>
            <a:ext cx="3621206" cy="6851024"/>
          </a:xfrm>
          <a:custGeom>
            <a:avLst/>
            <a:gdLst>
              <a:gd name="connsiteX0" fmla="*/ 0 w 3621206"/>
              <a:gd name="connsiteY0" fmla="*/ 0 h 6830704"/>
              <a:gd name="connsiteX1" fmla="*/ 3621206 w 3621206"/>
              <a:gd name="connsiteY1" fmla="*/ 0 h 6830704"/>
              <a:gd name="connsiteX2" fmla="*/ 3621206 w 3621206"/>
              <a:gd name="connsiteY2" fmla="*/ 6830704 h 6830704"/>
              <a:gd name="connsiteX3" fmla="*/ 0 w 3621206"/>
              <a:gd name="connsiteY3" fmla="*/ 6830704 h 6830704"/>
              <a:gd name="connsiteX4" fmla="*/ 0 w 3621206"/>
              <a:gd name="connsiteY4" fmla="*/ 3562404 h 6830704"/>
              <a:gd name="connsiteX5" fmla="*/ 1109051 w 3621206"/>
              <a:gd name="connsiteY5" fmla="*/ 3562404 h 6830704"/>
              <a:gd name="connsiteX6" fmla="*/ 1142772 w 3621206"/>
              <a:gd name="connsiteY6" fmla="*/ 3590226 h 6830704"/>
              <a:gd name="connsiteX7" fmla="*/ 1363781 w 3621206"/>
              <a:gd name="connsiteY7" fmla="*/ 3657735 h 6830704"/>
              <a:gd name="connsiteX8" fmla="*/ 1584790 w 3621206"/>
              <a:gd name="connsiteY8" fmla="*/ 3590226 h 6830704"/>
              <a:gd name="connsiteX9" fmla="*/ 1616867 w 3621206"/>
              <a:gd name="connsiteY9" fmla="*/ 3563760 h 6830704"/>
              <a:gd name="connsiteX10" fmla="*/ 1621391 w 3621206"/>
              <a:gd name="connsiteY10" fmla="*/ 3586167 h 6830704"/>
              <a:gd name="connsiteX11" fmla="*/ 1706796 w 3621206"/>
              <a:gd name="connsiteY11" fmla="*/ 3642777 h 6830704"/>
              <a:gd name="connsiteX12" fmla="*/ 1792201 w 3621206"/>
              <a:gd name="connsiteY12" fmla="*/ 3586167 h 6830704"/>
              <a:gd name="connsiteX13" fmla="*/ 1798449 w 3621206"/>
              <a:gd name="connsiteY13" fmla="*/ 3555221 h 6830704"/>
              <a:gd name="connsiteX14" fmla="*/ 1798948 w 3621206"/>
              <a:gd name="connsiteY14" fmla="*/ 3555120 h 6830704"/>
              <a:gd name="connsiteX15" fmla="*/ 1855558 w 3621206"/>
              <a:gd name="connsiteY15" fmla="*/ 3469715 h 6830704"/>
              <a:gd name="connsiteX16" fmla="*/ 1855173 w 3621206"/>
              <a:gd name="connsiteY16" fmla="*/ 3467810 h 6830704"/>
              <a:gd name="connsiteX17" fmla="*/ 1877338 w 3621206"/>
              <a:gd name="connsiteY17" fmla="*/ 3452866 h 6830704"/>
              <a:gd name="connsiteX18" fmla="*/ 1897202 w 3621206"/>
              <a:gd name="connsiteY18" fmla="*/ 3423404 h 6830704"/>
              <a:gd name="connsiteX19" fmla="*/ 1897291 w 3621206"/>
              <a:gd name="connsiteY19" fmla="*/ 3422966 h 6830704"/>
              <a:gd name="connsiteX20" fmla="*/ 1921108 w 3621206"/>
              <a:gd name="connsiteY20" fmla="*/ 3418157 h 6830704"/>
              <a:gd name="connsiteX21" fmla="*/ 1977718 w 3621206"/>
              <a:gd name="connsiteY21" fmla="*/ 3332752 h 6830704"/>
              <a:gd name="connsiteX22" fmla="*/ 1976564 w 3621206"/>
              <a:gd name="connsiteY22" fmla="*/ 3327035 h 6830704"/>
              <a:gd name="connsiteX23" fmla="*/ 1984326 w 3621206"/>
              <a:gd name="connsiteY23" fmla="*/ 3325468 h 6830704"/>
              <a:gd name="connsiteX24" fmla="*/ 2040936 w 3621206"/>
              <a:gd name="connsiteY24" fmla="*/ 3240063 h 6830704"/>
              <a:gd name="connsiteX25" fmla="*/ 2035358 w 3621206"/>
              <a:gd name="connsiteY25" fmla="*/ 3212436 h 6830704"/>
              <a:gd name="connsiteX26" fmla="*/ 2039563 w 3621206"/>
              <a:gd name="connsiteY26" fmla="*/ 3213285 h 6830704"/>
              <a:gd name="connsiteX27" fmla="*/ 2124968 w 3621206"/>
              <a:gd name="connsiteY27" fmla="*/ 3156675 h 6830704"/>
              <a:gd name="connsiteX28" fmla="*/ 2125144 w 3621206"/>
              <a:gd name="connsiteY28" fmla="*/ 3155804 h 6830704"/>
              <a:gd name="connsiteX29" fmla="*/ 2137774 w 3621206"/>
              <a:gd name="connsiteY29" fmla="*/ 3137071 h 6830704"/>
              <a:gd name="connsiteX30" fmla="*/ 2145058 w 3621206"/>
              <a:gd name="connsiteY30" fmla="*/ 3100992 h 6830704"/>
              <a:gd name="connsiteX31" fmla="*/ 2052369 w 3621206"/>
              <a:gd name="connsiteY31" fmla="*/ 3008303 h 6830704"/>
              <a:gd name="connsiteX32" fmla="*/ 1986828 w 3621206"/>
              <a:gd name="connsiteY32" fmla="*/ 3035451 h 6830704"/>
              <a:gd name="connsiteX33" fmla="*/ 1983981 w 3621206"/>
              <a:gd name="connsiteY33" fmla="*/ 3039673 h 6830704"/>
              <a:gd name="connsiteX34" fmla="*/ 1981559 w 3621206"/>
              <a:gd name="connsiteY34" fmla="*/ 3039184 h 6830704"/>
              <a:gd name="connsiteX35" fmla="*/ 1945480 w 3621206"/>
              <a:gd name="connsiteY35" fmla="*/ 3046468 h 6830704"/>
              <a:gd name="connsiteX36" fmla="*/ 1936794 w 3621206"/>
              <a:gd name="connsiteY36" fmla="*/ 3052324 h 6830704"/>
              <a:gd name="connsiteX37" fmla="*/ 1934413 w 3621206"/>
              <a:gd name="connsiteY37" fmla="*/ 3050719 h 6830704"/>
              <a:gd name="connsiteX38" fmla="*/ 1877278 w 3621206"/>
              <a:gd name="connsiteY38" fmla="*/ 3039184 h 6830704"/>
              <a:gd name="connsiteX39" fmla="*/ 1831599 w 3621206"/>
              <a:gd name="connsiteY39" fmla="*/ 3048406 h 6830704"/>
              <a:gd name="connsiteX40" fmla="*/ 1787629 w 3621206"/>
              <a:gd name="connsiteY40" fmla="*/ 3018761 h 6830704"/>
              <a:gd name="connsiteX41" fmla="*/ 1730494 w 3621206"/>
              <a:gd name="connsiteY41" fmla="*/ 3007226 h 6830704"/>
              <a:gd name="connsiteX42" fmla="*/ 1674078 w 3621206"/>
              <a:gd name="connsiteY42" fmla="*/ 3018616 h 6830704"/>
              <a:gd name="connsiteX43" fmla="*/ 1668805 w 3621206"/>
              <a:gd name="connsiteY43" fmla="*/ 3011007 h 6830704"/>
              <a:gd name="connsiteX44" fmla="*/ 1443445 w 3621206"/>
              <a:gd name="connsiteY44" fmla="*/ 2875190 h 6830704"/>
              <a:gd name="connsiteX45" fmla="*/ 1419367 w 3621206"/>
              <a:gd name="connsiteY45" fmla="*/ 2872763 h 6830704"/>
              <a:gd name="connsiteX46" fmla="*/ 1419367 w 3621206"/>
              <a:gd name="connsiteY46" fmla="*/ 313898 h 6830704"/>
              <a:gd name="connsiteX47" fmla="*/ 0 w 3621206"/>
              <a:gd name="connsiteY47" fmla="*/ 313898 h 6830704"/>
              <a:gd name="connsiteX48" fmla="*/ 0 w 3621206"/>
              <a:gd name="connsiteY48" fmla="*/ 0 h 683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621206" h="6830704">
                <a:moveTo>
                  <a:pt x="0" y="0"/>
                </a:moveTo>
                <a:lnTo>
                  <a:pt x="3621206" y="0"/>
                </a:lnTo>
                <a:lnTo>
                  <a:pt x="3621206" y="6830704"/>
                </a:lnTo>
                <a:lnTo>
                  <a:pt x="0" y="6830704"/>
                </a:lnTo>
                <a:lnTo>
                  <a:pt x="0" y="3562404"/>
                </a:lnTo>
                <a:lnTo>
                  <a:pt x="1109051" y="3562404"/>
                </a:lnTo>
                <a:lnTo>
                  <a:pt x="1142772" y="3590226"/>
                </a:lnTo>
                <a:cubicBezTo>
                  <a:pt x="1205860" y="3632848"/>
                  <a:pt x="1281914" y="3657735"/>
                  <a:pt x="1363781" y="3657735"/>
                </a:cubicBezTo>
                <a:cubicBezTo>
                  <a:pt x="1445648" y="3657735"/>
                  <a:pt x="1521702" y="3632848"/>
                  <a:pt x="1584790" y="3590226"/>
                </a:cubicBezTo>
                <a:lnTo>
                  <a:pt x="1616867" y="3563760"/>
                </a:lnTo>
                <a:lnTo>
                  <a:pt x="1621391" y="3586167"/>
                </a:lnTo>
                <a:cubicBezTo>
                  <a:pt x="1635462" y="3619435"/>
                  <a:pt x="1668403" y="3642777"/>
                  <a:pt x="1706796" y="3642777"/>
                </a:cubicBezTo>
                <a:cubicBezTo>
                  <a:pt x="1745189" y="3642777"/>
                  <a:pt x="1778130" y="3619435"/>
                  <a:pt x="1792201" y="3586167"/>
                </a:cubicBezTo>
                <a:lnTo>
                  <a:pt x="1798449" y="3555221"/>
                </a:lnTo>
                <a:lnTo>
                  <a:pt x="1798948" y="3555120"/>
                </a:lnTo>
                <a:cubicBezTo>
                  <a:pt x="1832215" y="3541049"/>
                  <a:pt x="1855558" y="3508108"/>
                  <a:pt x="1855558" y="3469715"/>
                </a:cubicBezTo>
                <a:lnTo>
                  <a:pt x="1855173" y="3467810"/>
                </a:lnTo>
                <a:lnTo>
                  <a:pt x="1877338" y="3452866"/>
                </a:lnTo>
                <a:cubicBezTo>
                  <a:pt x="1885725" y="3444480"/>
                  <a:pt x="1892512" y="3434493"/>
                  <a:pt x="1897202" y="3423404"/>
                </a:cubicBezTo>
                <a:lnTo>
                  <a:pt x="1897291" y="3422966"/>
                </a:lnTo>
                <a:lnTo>
                  <a:pt x="1921108" y="3418157"/>
                </a:lnTo>
                <a:cubicBezTo>
                  <a:pt x="1954375" y="3404086"/>
                  <a:pt x="1977718" y="3371145"/>
                  <a:pt x="1977718" y="3332752"/>
                </a:cubicBezTo>
                <a:lnTo>
                  <a:pt x="1976564" y="3327035"/>
                </a:lnTo>
                <a:lnTo>
                  <a:pt x="1984326" y="3325468"/>
                </a:lnTo>
                <a:cubicBezTo>
                  <a:pt x="2017593" y="3311397"/>
                  <a:pt x="2040936" y="3278456"/>
                  <a:pt x="2040936" y="3240063"/>
                </a:cubicBezTo>
                <a:lnTo>
                  <a:pt x="2035358" y="3212436"/>
                </a:lnTo>
                <a:lnTo>
                  <a:pt x="2039563" y="3213285"/>
                </a:lnTo>
                <a:cubicBezTo>
                  <a:pt x="2077956" y="3213285"/>
                  <a:pt x="2110897" y="3189943"/>
                  <a:pt x="2124968" y="3156675"/>
                </a:cubicBezTo>
                <a:lnTo>
                  <a:pt x="2125144" y="3155804"/>
                </a:lnTo>
                <a:lnTo>
                  <a:pt x="2137774" y="3137071"/>
                </a:lnTo>
                <a:cubicBezTo>
                  <a:pt x="2142464" y="3125982"/>
                  <a:pt x="2145058" y="3113790"/>
                  <a:pt x="2145058" y="3100992"/>
                </a:cubicBezTo>
                <a:cubicBezTo>
                  <a:pt x="2145058" y="3049801"/>
                  <a:pt x="2103560" y="3008303"/>
                  <a:pt x="2052369" y="3008303"/>
                </a:cubicBezTo>
                <a:cubicBezTo>
                  <a:pt x="2026774" y="3008303"/>
                  <a:pt x="2003601" y="3018678"/>
                  <a:pt x="1986828" y="3035451"/>
                </a:cubicBezTo>
                <a:lnTo>
                  <a:pt x="1983981" y="3039673"/>
                </a:lnTo>
                <a:lnTo>
                  <a:pt x="1981559" y="3039184"/>
                </a:lnTo>
                <a:cubicBezTo>
                  <a:pt x="1968761" y="3039184"/>
                  <a:pt x="1956569" y="3041778"/>
                  <a:pt x="1945480" y="3046468"/>
                </a:cubicBezTo>
                <a:lnTo>
                  <a:pt x="1936794" y="3052324"/>
                </a:lnTo>
                <a:lnTo>
                  <a:pt x="1934413" y="3050719"/>
                </a:lnTo>
                <a:cubicBezTo>
                  <a:pt x="1916852" y="3043291"/>
                  <a:pt x="1897545" y="3039184"/>
                  <a:pt x="1877278" y="3039184"/>
                </a:cubicBezTo>
                <a:lnTo>
                  <a:pt x="1831599" y="3048406"/>
                </a:lnTo>
                <a:lnTo>
                  <a:pt x="1787629" y="3018761"/>
                </a:lnTo>
                <a:cubicBezTo>
                  <a:pt x="1770068" y="3011333"/>
                  <a:pt x="1750761" y="3007226"/>
                  <a:pt x="1730494" y="3007226"/>
                </a:cubicBezTo>
                <a:lnTo>
                  <a:pt x="1674078" y="3018616"/>
                </a:lnTo>
                <a:lnTo>
                  <a:pt x="1668805" y="3011007"/>
                </a:lnTo>
                <a:cubicBezTo>
                  <a:pt x="1612414" y="2942678"/>
                  <a:pt x="1533508" y="2893620"/>
                  <a:pt x="1443445" y="2875190"/>
                </a:cubicBezTo>
                <a:lnTo>
                  <a:pt x="1419367" y="2872763"/>
                </a:lnTo>
                <a:lnTo>
                  <a:pt x="1419367" y="313898"/>
                </a:lnTo>
                <a:lnTo>
                  <a:pt x="0" y="313898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8224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blipFill dpi="0" rotWithShape="1">
          <a:blip r:embed="rId2">
            <a:alphaModFix amt="2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24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blipFill dpi="0" rotWithShape="1">
          <a:blip r:embed="rId2">
            <a:alphaModFix amt="2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912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blipFill dpi="0" rotWithShape="1">
          <a:blip r:embed="rId2">
            <a:alphaModFix amt="2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65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blipFill dpi="0" rotWithShape="1">
          <a:blip r:embed="rId2">
            <a:alphaModFix amt="7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59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67988" y="9525"/>
            <a:ext cx="1609725" cy="204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43475"/>
            <a:ext cx="13430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67988" y="9525"/>
            <a:ext cx="1609725" cy="204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43475"/>
            <a:ext cx="13430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567988" y="9525"/>
            <a:ext cx="1609725" cy="204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4943475"/>
            <a:ext cx="13430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940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8563" y="0"/>
            <a:ext cx="3362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8563" y="0"/>
            <a:ext cx="3362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818563" y="0"/>
            <a:ext cx="3362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852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1525" y="1514475"/>
            <a:ext cx="38004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91763" y="376238"/>
            <a:ext cx="12763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1525" y="1514475"/>
            <a:ext cx="38004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91763" y="376238"/>
            <a:ext cx="12763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91525" y="1514475"/>
            <a:ext cx="38004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3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0291763" y="376238"/>
            <a:ext cx="12763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1818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 -0.10857 L 0.1125 -0.10857 C 0.10899 -0.10926 0.10534 -0.10972 0.10196 -0.11065 C 0.10066 -0.11111 0.09961 -0.11227 0.09844 -0.11273 C 0.09532 -0.11435 0.09219 -0.11551 0.08907 -0.1169 C 0.0875 -0.11759 0.08594 -0.11852 0.08438 -0.11898 C 0.08243 -0.11968 0.08034 -0.12014 0.07852 -0.12107 C 0.07605 -0.12222 0.07383 -0.125 0.07149 -0.12523 C 0.05352 -0.12847 0.06368 -0.12709 0.04102 -0.1294 L -0.03515 -0.12732 C -0.0371 -0.12732 -0.03906 -0.12593 -0.04101 -0.12523 C -0.04375 -0.12454 -0.04648 -0.12408 -0.04921 -0.12315 C -0.05429 -0.12153 -0.05299 -0.1213 -0.05742 -0.11898 C -0.05898 -0.11829 -0.06054 -0.11759 -0.0621 -0.1169 C -0.06328 -0.11551 -0.06458 -0.11459 -0.06562 -0.11273 C -0.06809 -0.10903 -0.06992 -0.10371 -0.07265 -0.10023 L -0.07617 -0.09607 C -0.07695 -0.09398 -0.07799 -0.09213 -0.07851 -0.08982 C -0.07955 -0.08588 -0.08085 -0.07732 -0.08085 -0.07732 C -0.08046 -0.06644 -0.0832 -0.04607 -0.07734 -0.03565 C -0.0763 -0.03403 -0.075 -0.03287 -0.07382 -0.03148 C -0.07226 -0.02292 -0.07265 -0.0213 -0.06562 -0.0169 L -0.05859 -0.01273 C -0.04622 0.00185 -0.05768 -0.01019 -0.02343 -0.00648 C -0.0207 -0.00625 -0.01796 -0.00556 -0.01523 -0.0044 C -0.0121 -0.00347 -0.00911 -0.00023 -0.00585 -0.00023 L -4.375E-6 -0.00023 L -4.375E-6 -0.00023 " pathEditMode="relative" ptsTypes="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 -0.10857 L 0.1125 -0.10857 C 0.10899 -0.10926 0.10534 -0.10972 0.10196 -0.11065 C 0.10066 -0.11111 0.09961 -0.11227 0.09844 -0.11273 C 0.09532 -0.11435 0.09219 -0.11551 0.08907 -0.1169 C 0.0875 -0.11759 0.08594 -0.11852 0.08438 -0.11898 C 0.08243 -0.11968 0.08034 -0.12014 0.07852 -0.12107 C 0.07605 -0.12222 0.07383 -0.125 0.07149 -0.12523 C 0.05352 -0.12847 0.06368 -0.12709 0.04102 -0.1294 L -0.03515 -0.12732 C -0.0371 -0.12732 -0.03906 -0.12593 -0.04101 -0.12523 C -0.04375 -0.12454 -0.04648 -0.12408 -0.04921 -0.12315 C -0.05429 -0.12153 -0.05299 -0.1213 -0.05742 -0.11898 C -0.05898 -0.11829 -0.06054 -0.11759 -0.0621 -0.1169 C -0.06328 -0.11551 -0.06458 -0.11459 -0.06562 -0.11273 C -0.06809 -0.10903 -0.06992 -0.10371 -0.07265 -0.10023 L -0.07617 -0.09607 C -0.07695 -0.09398 -0.07799 -0.09213 -0.07851 -0.08982 C -0.07955 -0.08588 -0.08085 -0.07732 -0.08085 -0.07732 C -0.08046 -0.06644 -0.0832 -0.04607 -0.07734 -0.03565 C -0.0763 -0.03403 -0.075 -0.03287 -0.07382 -0.03148 C -0.07226 -0.02292 -0.07265 -0.0213 -0.06562 -0.0169 L -0.05859 -0.01273 C -0.04622 0.00185 -0.05768 -0.01019 -0.02343 -0.00648 C -0.0207 -0.00625 -0.01796 -0.00556 -0.01523 -0.0044 C -0.0121 -0.00347 -0.00911 -0.00023 -0.00585 -0.00023 L -4.375E-6 -0.00023 L -4.375E-6 -0.00023 " pathEditMode="relative" ptsTypes="AAAAAAAAAAAAAAAAAAAAAAAAAA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 -0.10857 L 0.1125 -0.10857 C 0.10899 -0.10926 0.10534 -0.10972 0.10196 -0.11065 C 0.10066 -0.11111 0.09961 -0.11227 0.09844 -0.11273 C 0.09532 -0.11435 0.09219 -0.11551 0.08907 -0.1169 C 0.0875 -0.11759 0.08594 -0.11852 0.08438 -0.11898 C 0.08243 -0.11968 0.08034 -0.12014 0.07852 -0.12107 C 0.07605 -0.12222 0.07383 -0.125 0.07149 -0.12523 C 0.05352 -0.12847 0.06368 -0.12709 0.04102 -0.1294 L -0.03515 -0.12732 C -0.0371 -0.12732 -0.03906 -0.12593 -0.04101 -0.12523 C -0.04375 -0.12454 -0.04648 -0.12408 -0.04921 -0.12315 C -0.05429 -0.12153 -0.05299 -0.1213 -0.05742 -0.11898 C -0.05898 -0.11829 -0.06054 -0.11759 -0.0621 -0.1169 C -0.06328 -0.11551 -0.06458 -0.11459 -0.06562 -0.11273 C -0.06809 -0.10903 -0.06992 -0.10371 -0.07265 -0.10023 L -0.07617 -0.09607 C -0.07695 -0.09398 -0.07799 -0.09213 -0.07851 -0.08982 C -0.07955 -0.08588 -0.08085 -0.07732 -0.08085 -0.07732 C -0.08046 -0.06644 -0.0832 -0.04607 -0.07734 -0.03565 C -0.0763 -0.03403 -0.075 -0.03287 -0.07382 -0.03148 C -0.07226 -0.02292 -0.07265 -0.0213 -0.06562 -0.0169 L -0.05859 -0.01273 C -0.04622 0.00185 -0.05768 -0.01019 -0.02343 -0.00648 C -0.0207 -0.00625 -0.01796 -0.00556 -0.01523 -0.0044 C -0.0121 -0.00347 -0.00911 -0.00023 -0.00585 -0.00023 L -4.375E-6 -0.00023 L -4.375E-6 -0.00023 " pathEditMode="relative" ptsTypes="AAAAAAAAAAAAAAAAAAAAAAA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1750" y="4467225"/>
            <a:ext cx="56578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3"/>
          <p:cNvGrpSpPr/>
          <p:nvPr/>
        </p:nvGrpSpPr>
        <p:grpSpPr bwMode="auto">
          <a:xfrm>
            <a:off x="-1406842" y="-116522"/>
            <a:ext cx="2008187" cy="706437"/>
            <a:chOff x="248784" y="452514"/>
            <a:chExt cx="2009094" cy="706492"/>
          </a:xfrm>
        </p:grpSpPr>
        <p:pic>
          <p:nvPicPr>
            <p:cNvPr id="4" name="图片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248784" y="452514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图片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1105192" y="587426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1750" y="4467225"/>
            <a:ext cx="56578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组合 3"/>
          <p:cNvGrpSpPr/>
          <p:nvPr/>
        </p:nvGrpSpPr>
        <p:grpSpPr bwMode="auto">
          <a:xfrm>
            <a:off x="-1406842" y="-116522"/>
            <a:ext cx="2008187" cy="706437"/>
            <a:chOff x="248784" y="452514"/>
            <a:chExt cx="2009094" cy="706492"/>
          </a:xfrm>
        </p:grpSpPr>
        <p:pic>
          <p:nvPicPr>
            <p:cNvPr id="8" name="图片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248784" y="452514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图片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1105192" y="587426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1750" y="4467225"/>
            <a:ext cx="56578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3"/>
          <p:cNvGrpSpPr/>
          <p:nvPr userDrawn="1"/>
        </p:nvGrpSpPr>
        <p:grpSpPr bwMode="auto">
          <a:xfrm>
            <a:off x="-1406842" y="-116522"/>
            <a:ext cx="2008187" cy="706437"/>
            <a:chOff x="248784" y="452514"/>
            <a:chExt cx="2009094" cy="706492"/>
          </a:xfrm>
        </p:grpSpPr>
        <p:pic>
          <p:nvPicPr>
            <p:cNvPr id="12" name="图片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248784" y="452514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图片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1105192" y="587426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23972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L -0.00091 -7.40741E-7 C 0.0026 0.00116 0.00625 0.00185 0.00976 0.00394 C 0.01133 0.00463 0.0125 0.00718 0.01432 0.0081 C 0.01771 0.00949 0.02122 0.00949 0.02487 0.00995 C 0.03593 0.01181 0.03984 0.01111 0.04948 0.01389 C 0.05091 0.01482 0.05234 0.01574 0.05416 0.01644 C 0.05638 0.01713 0.05885 0.01736 0.0612 0.01829 C 0.0638 0.01945 0.06666 0.02107 0.0694 0.02245 C 0.07057 0.02338 0.07161 0.02407 0.07291 0.02477 C 0.07539 0.02546 0.07825 0.02616 0.08112 0.02662 C 0.08216 0.02755 0.08333 0.02824 0.0845 0.02894 C 0.08815 0.03009 0.09271 0.02986 0.09622 0.0331 C 0.09752 0.03403 0.09857 0.03611 0.09987 0.03727 C 0.10208 0.03889 0.10455 0.03889 0.1069 0.04144 C 0.11484 0.05093 0.11107 0.04815 0.11732 0.05116 C 0.11862 0.05301 0.11966 0.05509 0.12096 0.05579 C 0.122 0.05671 0.1233 0.05671 0.12435 0.0581 C 0.12682 0.06042 0.12903 0.06366 0.13138 0.06644 L 0.13502 0.0706 C 0.13607 0.07199 0.1375 0.07292 0.13841 0.07477 C 0.13971 0.07662 0.14062 0.07917 0.14205 0.08079 C 0.14427 0.08403 0.14909 0.08935 0.14909 0.08958 L 0.14909 0.08935 " pathEditMode="relative" rAng="0" ptsTypes="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44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L -0.00091 -7.40741E-7 C 0.0026 0.00116 0.00625 0.00185 0.00976 0.00394 C 0.01133 0.00463 0.0125 0.00718 0.01432 0.0081 C 0.01771 0.00949 0.02122 0.00949 0.02487 0.00995 C 0.03593 0.01181 0.03984 0.01111 0.04948 0.01389 C 0.05091 0.01482 0.05234 0.01574 0.05416 0.01644 C 0.05638 0.01713 0.05885 0.01736 0.0612 0.01829 C 0.0638 0.01945 0.06666 0.02107 0.0694 0.02245 C 0.07057 0.02338 0.07161 0.02407 0.07291 0.02477 C 0.07539 0.02546 0.07825 0.02616 0.08112 0.02662 C 0.08216 0.02755 0.08333 0.02824 0.0845 0.02894 C 0.08815 0.03009 0.09271 0.02986 0.09622 0.0331 C 0.09752 0.03403 0.09857 0.03611 0.09987 0.03727 C 0.10208 0.03889 0.10455 0.03889 0.1069 0.04144 C 0.11484 0.05093 0.11107 0.04815 0.11732 0.05116 C 0.11862 0.05301 0.11966 0.05509 0.12096 0.05579 C 0.122 0.05671 0.1233 0.05671 0.12435 0.0581 C 0.12682 0.06042 0.12903 0.06366 0.13138 0.06644 L 0.13502 0.0706 C 0.13607 0.07199 0.1375 0.07292 0.13841 0.07477 C 0.13971 0.07662 0.14062 0.07917 0.14205 0.08079 C 0.14427 0.08403 0.14909 0.08935 0.14909 0.08958 L 0.14909 0.08935 " pathEditMode="relative" rAng="0" ptsTypes="AAAAAAAAAAAAAAAAAAAA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449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L -0.00091 -7.40741E-7 C 0.0026 0.00116 0.00625 0.00185 0.00976 0.00394 C 0.01133 0.00463 0.0125 0.00718 0.01432 0.0081 C 0.01771 0.00949 0.02122 0.00949 0.02487 0.00995 C 0.03593 0.01181 0.03984 0.01111 0.04948 0.01389 C 0.05091 0.01482 0.05234 0.01574 0.05416 0.01644 C 0.05638 0.01713 0.05885 0.01736 0.0612 0.01829 C 0.0638 0.01945 0.06666 0.02107 0.0694 0.02245 C 0.07057 0.02338 0.07161 0.02407 0.07291 0.02477 C 0.07539 0.02546 0.07825 0.02616 0.08112 0.02662 C 0.08216 0.02755 0.08333 0.02824 0.0845 0.02894 C 0.08815 0.03009 0.09271 0.02986 0.09622 0.0331 C 0.09752 0.03403 0.09857 0.03611 0.09987 0.03727 C 0.10208 0.03889 0.10455 0.03889 0.1069 0.04144 C 0.11484 0.05093 0.11107 0.04815 0.11732 0.05116 C 0.11862 0.05301 0.11966 0.05509 0.12096 0.05579 C 0.122 0.05671 0.1233 0.05671 0.12435 0.0581 C 0.12682 0.06042 0.12903 0.06366 0.13138 0.06644 L 0.13502 0.0706 C 0.13607 0.07199 0.1375 0.07292 0.13841 0.07477 C 0.13971 0.07662 0.14062 0.07917 0.14205 0.08079 C 0.14427 0.08403 0.14909 0.08935 0.14909 0.08958 L 0.14909 0.08935 " pathEditMode="relative" rAng="0" ptsTypes="AAAAAAAAAAAAAAAAAAAA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80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361.png"/><Relationship Id="rId10" Type="http://schemas.openxmlformats.org/officeDocument/2006/relationships/image" Target="../media/image47.png"/><Relationship Id="rId4" Type="http://schemas.openxmlformats.org/officeDocument/2006/relationships/image" Target="../media/image35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3410.png"/><Relationship Id="rId7" Type="http://schemas.openxmlformats.org/officeDocument/2006/relationships/image" Target="../media/image441.png"/><Relationship Id="rId12" Type="http://schemas.openxmlformats.org/officeDocument/2006/relationships/image" Target="../media/image49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1.png"/><Relationship Id="rId11" Type="http://schemas.openxmlformats.org/officeDocument/2006/relationships/image" Target="../media/image481.png"/><Relationship Id="rId5" Type="http://schemas.openxmlformats.org/officeDocument/2006/relationships/image" Target="../media/image360.png"/><Relationship Id="rId15" Type="http://schemas.openxmlformats.org/officeDocument/2006/relationships/image" Target="../media/image521.png"/><Relationship Id="rId10" Type="http://schemas.openxmlformats.org/officeDocument/2006/relationships/image" Target="../media/image471.png"/><Relationship Id="rId4" Type="http://schemas.openxmlformats.org/officeDocument/2006/relationships/image" Target="../media/image359.png"/><Relationship Id="rId9" Type="http://schemas.openxmlformats.org/officeDocument/2006/relationships/image" Target="../media/image461.png"/><Relationship Id="rId14" Type="http://schemas.openxmlformats.org/officeDocument/2006/relationships/image" Target="../media/image5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7" Type="http://schemas.openxmlformats.org/officeDocument/2006/relationships/image" Target="../media/image450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0.png"/><Relationship Id="rId11" Type="http://schemas.openxmlformats.org/officeDocument/2006/relationships/image" Target="../media/image520.png"/><Relationship Id="rId5" Type="http://schemas.openxmlformats.org/officeDocument/2006/relationships/image" Target="../media/image470.png"/><Relationship Id="rId15" Type="http://schemas.openxmlformats.org/officeDocument/2006/relationships/image" Target="../media/image56.png"/><Relationship Id="rId10" Type="http://schemas.openxmlformats.org/officeDocument/2006/relationships/image" Target="../media/image510.png"/><Relationship Id="rId4" Type="http://schemas.openxmlformats.org/officeDocument/2006/relationships/image" Target="../media/image460.png"/><Relationship Id="rId9" Type="http://schemas.openxmlformats.org/officeDocument/2006/relationships/image" Target="../media/image500.png"/><Relationship Id="rId14" Type="http://schemas.openxmlformats.org/officeDocument/2006/relationships/image" Target="../media/image5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0.png"/><Relationship Id="rId9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2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21" Type="http://schemas.openxmlformats.org/officeDocument/2006/relationships/image" Target="../media/image100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90.png"/><Relationship Id="rId15" Type="http://schemas.openxmlformats.org/officeDocument/2006/relationships/image" Target="../media/image86.png"/><Relationship Id="rId23" Type="http://schemas.openxmlformats.org/officeDocument/2006/relationships/image" Target="../media/image88.png"/><Relationship Id="rId19" Type="http://schemas.openxmlformats.org/officeDocument/2006/relationships/image" Target="../media/image87.png"/><Relationship Id="rId4" Type="http://schemas.openxmlformats.org/officeDocument/2006/relationships/image" Target="../media/image89.png"/><Relationship Id="rId14" Type="http://schemas.openxmlformats.org/officeDocument/2006/relationships/image" Target="../media/image73.png"/><Relationship Id="rId22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8.png"/><Relationship Id="rId5" Type="http://schemas.openxmlformats.org/officeDocument/2006/relationships/image" Target="../media/image722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1.png"/><Relationship Id="rId18" Type="http://schemas.openxmlformats.org/officeDocument/2006/relationships/image" Target="../media/image118.png"/><Relationship Id="rId3" Type="http://schemas.openxmlformats.org/officeDocument/2006/relationships/image" Target="../media/image103.png"/><Relationship Id="rId7" Type="http://schemas.openxmlformats.org/officeDocument/2006/relationships/image" Target="../media/image102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6.png"/><Relationship Id="rId11" Type="http://schemas.openxmlformats.org/officeDocument/2006/relationships/image" Target="../media/image108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51" Type="http://schemas.openxmlformats.org/officeDocument/2006/relationships/image" Target="../media/image130.png"/><Relationship Id="rId3" Type="http://schemas.openxmlformats.org/officeDocument/2006/relationships/image" Target="../media/image721.png"/><Relationship Id="rId42" Type="http://schemas.openxmlformats.org/officeDocument/2006/relationships/image" Target="../media/image121.png"/><Relationship Id="rId47" Type="http://schemas.openxmlformats.org/officeDocument/2006/relationships/image" Target="../media/image126.png"/><Relationship Id="rId50" Type="http://schemas.openxmlformats.org/officeDocument/2006/relationships/image" Target="../media/image129.png"/><Relationship Id="rId55" Type="http://schemas.openxmlformats.org/officeDocument/2006/relationships/image" Target="../media/image135.png"/><Relationship Id="rId63" Type="http://schemas.openxmlformats.org/officeDocument/2006/relationships/image" Target="../media/image143.png"/><Relationship Id="rId68" Type="http://schemas.openxmlformats.org/officeDocument/2006/relationships/image" Target="../media/image148.png"/><Relationship Id="rId46" Type="http://schemas.openxmlformats.org/officeDocument/2006/relationships/image" Target="../media/image125.png"/><Relationship Id="rId59" Type="http://schemas.openxmlformats.org/officeDocument/2006/relationships/image" Target="../media/image139.png"/><Relationship Id="rId67" Type="http://schemas.openxmlformats.org/officeDocument/2006/relationships/image" Target="../media/image147.png"/><Relationship Id="rId71" Type="http://schemas.openxmlformats.org/officeDocument/2006/relationships/image" Target="../media/image151.png"/><Relationship Id="rId2" Type="http://schemas.openxmlformats.org/officeDocument/2006/relationships/notesSlide" Target="../notesSlides/notesSlide24.xml"/><Relationship Id="rId41" Type="http://schemas.openxmlformats.org/officeDocument/2006/relationships/image" Target="../media/image134.png"/><Relationship Id="rId54" Type="http://schemas.openxmlformats.org/officeDocument/2006/relationships/image" Target="../media/image133.png"/><Relationship Id="rId62" Type="http://schemas.openxmlformats.org/officeDocument/2006/relationships/image" Target="../media/image142.png"/><Relationship Id="rId70" Type="http://schemas.openxmlformats.org/officeDocument/2006/relationships/image" Target="../media/image150.png"/><Relationship Id="rId1" Type="http://schemas.openxmlformats.org/officeDocument/2006/relationships/slideLayout" Target="../slideLayouts/slideLayout8.xml"/><Relationship Id="rId45" Type="http://schemas.openxmlformats.org/officeDocument/2006/relationships/image" Target="../media/image124.png"/><Relationship Id="rId53" Type="http://schemas.openxmlformats.org/officeDocument/2006/relationships/image" Target="../media/image132.png"/><Relationship Id="rId58" Type="http://schemas.openxmlformats.org/officeDocument/2006/relationships/image" Target="../media/image138.png"/><Relationship Id="rId66" Type="http://schemas.openxmlformats.org/officeDocument/2006/relationships/image" Target="../media/image146.png"/><Relationship Id="rId5" Type="http://schemas.openxmlformats.org/officeDocument/2006/relationships/image" Target="../media/image120.png"/><Relationship Id="rId49" Type="http://schemas.openxmlformats.org/officeDocument/2006/relationships/image" Target="../media/image128.png"/><Relationship Id="rId57" Type="http://schemas.openxmlformats.org/officeDocument/2006/relationships/image" Target="../media/image137.png"/><Relationship Id="rId61" Type="http://schemas.openxmlformats.org/officeDocument/2006/relationships/image" Target="../media/image141.png"/><Relationship Id="rId44" Type="http://schemas.openxmlformats.org/officeDocument/2006/relationships/image" Target="../media/image123.png"/><Relationship Id="rId52" Type="http://schemas.openxmlformats.org/officeDocument/2006/relationships/image" Target="../media/image131.png"/><Relationship Id="rId60" Type="http://schemas.openxmlformats.org/officeDocument/2006/relationships/image" Target="../media/image140.png"/><Relationship Id="rId65" Type="http://schemas.openxmlformats.org/officeDocument/2006/relationships/image" Target="../media/image145.png"/><Relationship Id="rId4" Type="http://schemas.openxmlformats.org/officeDocument/2006/relationships/image" Target="../media/image119.png"/><Relationship Id="rId43" Type="http://schemas.openxmlformats.org/officeDocument/2006/relationships/image" Target="../media/image122.png"/><Relationship Id="rId48" Type="http://schemas.openxmlformats.org/officeDocument/2006/relationships/image" Target="../media/image127.png"/><Relationship Id="rId56" Type="http://schemas.openxmlformats.org/officeDocument/2006/relationships/image" Target="../media/image136.png"/><Relationship Id="rId64" Type="http://schemas.openxmlformats.org/officeDocument/2006/relationships/image" Target="../media/image144.png"/><Relationship Id="rId69" Type="http://schemas.openxmlformats.org/officeDocument/2006/relationships/image" Target="../media/image1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93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13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1.png"/><Relationship Id="rId13" Type="http://schemas.openxmlformats.org/officeDocument/2006/relationships/image" Target="../media/image1621.png"/><Relationship Id="rId3" Type="http://schemas.openxmlformats.org/officeDocument/2006/relationships/image" Target="../media/image181.png"/><Relationship Id="rId7" Type="http://schemas.openxmlformats.org/officeDocument/2006/relationships/image" Target="../media/image1561.png"/><Relationship Id="rId12" Type="http://schemas.openxmlformats.org/officeDocument/2006/relationships/image" Target="../media/image16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51.png"/><Relationship Id="rId11" Type="http://schemas.openxmlformats.org/officeDocument/2006/relationships/image" Target="../media/image1601.png"/><Relationship Id="rId5" Type="http://schemas.openxmlformats.org/officeDocument/2006/relationships/image" Target="../media/image1541.png"/><Relationship Id="rId10" Type="http://schemas.openxmlformats.org/officeDocument/2006/relationships/image" Target="../media/image1591.png"/><Relationship Id="rId4" Type="http://schemas.openxmlformats.org/officeDocument/2006/relationships/image" Target="../media/image1531.png"/><Relationship Id="rId9" Type="http://schemas.openxmlformats.org/officeDocument/2006/relationships/image" Target="../media/image1581.png"/><Relationship Id="rId14" Type="http://schemas.openxmlformats.org/officeDocument/2006/relationships/image" Target="../media/image16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1.png"/><Relationship Id="rId13" Type="http://schemas.openxmlformats.org/officeDocument/2006/relationships/image" Target="../media/image1721.png"/><Relationship Id="rId18" Type="http://schemas.openxmlformats.org/officeDocument/2006/relationships/image" Target="../media/image1791.png"/><Relationship Id="rId3" Type="http://schemas.openxmlformats.org/officeDocument/2006/relationships/image" Target="../media/image1642.png"/><Relationship Id="rId7" Type="http://schemas.openxmlformats.org/officeDocument/2006/relationships/image" Target="../media/image1681.png"/><Relationship Id="rId12" Type="http://schemas.openxmlformats.org/officeDocument/2006/relationships/image" Target="../media/image1711.png"/><Relationship Id="rId17" Type="http://schemas.openxmlformats.org/officeDocument/2006/relationships/image" Target="../media/image1781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77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71.png"/><Relationship Id="rId11" Type="http://schemas.openxmlformats.org/officeDocument/2006/relationships/image" Target="../media/image1701.png"/><Relationship Id="rId5" Type="http://schemas.openxmlformats.org/officeDocument/2006/relationships/image" Target="../media/image1661.png"/><Relationship Id="rId15" Type="http://schemas.openxmlformats.org/officeDocument/2006/relationships/image" Target="../media/image1741.png"/><Relationship Id="rId10" Type="http://schemas.openxmlformats.org/officeDocument/2006/relationships/image" Target="../media/image1522.png"/><Relationship Id="rId4" Type="http://schemas.openxmlformats.org/officeDocument/2006/relationships/image" Target="../media/image1651.png"/><Relationship Id="rId9" Type="http://schemas.openxmlformats.org/officeDocument/2006/relationships/image" Target="../media/image1131.png"/><Relationship Id="rId14" Type="http://schemas.openxmlformats.org/officeDocument/2006/relationships/image" Target="../media/image17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1.png"/><Relationship Id="rId13" Type="http://schemas.openxmlformats.org/officeDocument/2006/relationships/image" Target="../media/image188.png"/><Relationship Id="rId3" Type="http://schemas.openxmlformats.org/officeDocument/2006/relationships/image" Target="../media/image1801.png"/><Relationship Id="rId7" Type="http://schemas.openxmlformats.org/officeDocument/2006/relationships/image" Target="../media/image184.png"/><Relationship Id="rId12" Type="http://schemas.openxmlformats.org/officeDocument/2006/relationships/image" Target="../media/image1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3.png"/><Relationship Id="rId11" Type="http://schemas.openxmlformats.org/officeDocument/2006/relationships/image" Target="../media/image186.png"/><Relationship Id="rId5" Type="http://schemas.openxmlformats.org/officeDocument/2006/relationships/image" Target="../media/image182.png"/><Relationship Id="rId10" Type="http://schemas.openxmlformats.org/officeDocument/2006/relationships/image" Target="../media/image185.png"/><Relationship Id="rId4" Type="http://schemas.openxmlformats.org/officeDocument/2006/relationships/image" Target="../media/image1812.png"/><Relationship Id="rId9" Type="http://schemas.openxmlformats.org/officeDocument/2006/relationships/image" Target="../media/image17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openxmlformats.org/officeDocument/2006/relationships/image" Target="../media/image1020.png"/><Relationship Id="rId7" Type="http://schemas.openxmlformats.org/officeDocument/2006/relationships/image" Target="../media/image10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1.png"/><Relationship Id="rId5" Type="http://schemas.openxmlformats.org/officeDocument/2006/relationships/image" Target="../media/image189.png"/><Relationship Id="rId4" Type="http://schemas.openxmlformats.org/officeDocument/2006/relationships/image" Target="../media/image10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10.png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0.png"/><Relationship Id="rId13" Type="http://schemas.openxmlformats.org/officeDocument/2006/relationships/image" Target="../media/image940.png"/><Relationship Id="rId3" Type="http://schemas.openxmlformats.org/officeDocument/2006/relationships/image" Target="../media/image190.png"/><Relationship Id="rId7" Type="http://schemas.openxmlformats.org/officeDocument/2006/relationships/image" Target="../media/image1891.png"/><Relationship Id="rId12" Type="http://schemas.openxmlformats.org/officeDocument/2006/relationships/image" Target="../media/image881.png"/><Relationship Id="rId17" Type="http://schemas.openxmlformats.org/officeDocument/2006/relationships/image" Target="../media/image1230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2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50.png"/><Relationship Id="rId11" Type="http://schemas.openxmlformats.org/officeDocument/2006/relationships/image" Target="../media/image1901.png"/><Relationship Id="rId5" Type="http://schemas.openxmlformats.org/officeDocument/2006/relationships/image" Target="../media/image1140.png"/><Relationship Id="rId15" Type="http://schemas.openxmlformats.org/officeDocument/2006/relationships/image" Target="../media/image1210.png"/><Relationship Id="rId10" Type="http://schemas.openxmlformats.org/officeDocument/2006/relationships/image" Target="../media/image1190.png"/><Relationship Id="rId4" Type="http://schemas.openxmlformats.org/officeDocument/2006/relationships/image" Target="../media/image1130.png"/><Relationship Id="rId9" Type="http://schemas.openxmlformats.org/officeDocument/2006/relationships/image" Target="../media/image1180.png"/><Relationship Id="rId14" Type="http://schemas.openxmlformats.org/officeDocument/2006/relationships/image" Target="../media/image9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8" Type="http://schemas.openxmlformats.org/officeDocument/2006/relationships/image" Target="../media/image202.png"/><Relationship Id="rId26" Type="http://schemas.openxmlformats.org/officeDocument/2006/relationships/image" Target="../media/image1470.png"/><Relationship Id="rId3" Type="http://schemas.openxmlformats.org/officeDocument/2006/relationships/image" Target="../media/image191.png"/><Relationship Id="rId21" Type="http://schemas.openxmlformats.org/officeDocument/2006/relationships/image" Target="../media/image205.png"/><Relationship Id="rId7" Type="http://schemas.openxmlformats.org/officeDocument/2006/relationships/image" Target="../media/image195.png"/><Relationship Id="rId17" Type="http://schemas.openxmlformats.org/officeDocument/2006/relationships/image" Target="../media/image201.png"/><Relationship Id="rId25" Type="http://schemas.openxmlformats.org/officeDocument/2006/relationships/image" Target="../media/image1460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29" Type="http://schemas.openxmlformats.org/officeDocument/2006/relationships/image" Target="../media/image15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24" Type="http://schemas.openxmlformats.org/officeDocument/2006/relationships/image" Target="../media/image1450.png"/><Relationship Id="rId5" Type="http://schemas.openxmlformats.org/officeDocument/2006/relationships/image" Target="../media/image193.png"/><Relationship Id="rId15" Type="http://schemas.openxmlformats.org/officeDocument/2006/relationships/image" Target="../media/image1330.png"/><Relationship Id="rId23" Type="http://schemas.openxmlformats.org/officeDocument/2006/relationships/image" Target="../media/image1360.png"/><Relationship Id="rId28" Type="http://schemas.openxmlformats.org/officeDocument/2006/relationships/image" Target="../media/image1490.png"/><Relationship Id="rId10" Type="http://schemas.openxmlformats.org/officeDocument/2006/relationships/image" Target="../media/image198.png"/><Relationship Id="rId19" Type="http://schemas.openxmlformats.org/officeDocument/2006/relationships/image" Target="../media/image203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22" Type="http://schemas.openxmlformats.org/officeDocument/2006/relationships/image" Target="../media/image206.png"/><Relationship Id="rId27" Type="http://schemas.openxmlformats.org/officeDocument/2006/relationships/image" Target="../media/image1480.png"/><Relationship Id="rId30" Type="http://schemas.openxmlformats.org/officeDocument/2006/relationships/image" Target="../media/image20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0.png"/><Relationship Id="rId39" Type="http://schemas.openxmlformats.org/officeDocument/2006/relationships/image" Target="../media/image1440.png"/><Relationship Id="rId3" Type="http://schemas.openxmlformats.org/officeDocument/2006/relationships/notesSlide" Target="../notesSlides/notesSlide35.xml"/><Relationship Id="rId34" Type="http://schemas.openxmlformats.org/officeDocument/2006/relationships/image" Target="../media/image1670.png"/><Relationship Id="rId42" Type="http://schemas.openxmlformats.org/officeDocument/2006/relationships/image" Target="../media/image870.png"/><Relationship Id="rId47" Type="http://schemas.openxmlformats.org/officeDocument/2006/relationships/image" Target="../media/image1530.png"/><Relationship Id="rId7" Type="http://schemas.openxmlformats.org/officeDocument/2006/relationships/oleObject" Target="../embeddings/oleObject3.bin"/><Relationship Id="rId33" Type="http://schemas.openxmlformats.org/officeDocument/2006/relationships/image" Target="../media/image1660.png"/><Relationship Id="rId38" Type="http://schemas.openxmlformats.org/officeDocument/2006/relationships/image" Target="../media/image1710.png"/><Relationship Id="rId46" Type="http://schemas.openxmlformats.org/officeDocument/2006/relationships/image" Target="../media/image1520.png"/><Relationship Id="rId2" Type="http://schemas.openxmlformats.org/officeDocument/2006/relationships/slideLayout" Target="../slideLayouts/slideLayout10.xml"/><Relationship Id="rId41" Type="http://schemas.openxmlformats.org/officeDocument/2006/relationships/image" Target="../media/image860.png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.bin"/><Relationship Id="rId32" Type="http://schemas.openxmlformats.org/officeDocument/2006/relationships/image" Target="../media/image1650.png"/><Relationship Id="rId37" Type="http://schemas.openxmlformats.org/officeDocument/2006/relationships/image" Target="../media/image1700.png"/><Relationship Id="rId40" Type="http://schemas.openxmlformats.org/officeDocument/2006/relationships/image" Target="../media/image720.png"/><Relationship Id="rId45" Type="http://schemas.openxmlformats.org/officeDocument/2006/relationships/image" Target="../media/image1521.png"/><Relationship Id="rId5" Type="http://schemas.openxmlformats.org/officeDocument/2006/relationships/image" Target="../media/image174.wmf"/><Relationship Id="rId36" Type="http://schemas.openxmlformats.org/officeDocument/2006/relationships/image" Target="../media/image1690.png"/><Relationship Id="rId49" Type="http://schemas.openxmlformats.org/officeDocument/2006/relationships/image" Target="../media/image1550.png"/><Relationship Id="rId31" Type="http://schemas.openxmlformats.org/officeDocument/2006/relationships/image" Target="../media/image1641.png"/><Relationship Id="rId44" Type="http://schemas.openxmlformats.org/officeDocument/2006/relationships/image" Target="../media/image151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40.png"/><Relationship Id="rId30" Type="http://schemas.openxmlformats.org/officeDocument/2006/relationships/image" Target="../media/image1630.png"/><Relationship Id="rId35" Type="http://schemas.openxmlformats.org/officeDocument/2006/relationships/image" Target="../media/image1680.png"/><Relationship Id="rId43" Type="http://schemas.openxmlformats.org/officeDocument/2006/relationships/image" Target="../media/image880.png"/><Relationship Id="rId48" Type="http://schemas.openxmlformats.org/officeDocument/2006/relationships/image" Target="../media/image15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620.png"/><Relationship Id="rId26" Type="http://schemas.openxmlformats.org/officeDocument/2006/relationships/image" Target="../media/image1810.png"/><Relationship Id="rId3" Type="http://schemas.openxmlformats.org/officeDocument/2006/relationships/image" Target="../media/image208.png"/><Relationship Id="rId21" Type="http://schemas.openxmlformats.org/officeDocument/2006/relationships/image" Target="../media/image1740.png"/><Relationship Id="rId7" Type="http://schemas.openxmlformats.org/officeDocument/2006/relationships/image" Target="../media/image1600.png"/><Relationship Id="rId17" Type="http://schemas.openxmlformats.org/officeDocument/2006/relationships/image" Target="../media/image1800.png"/><Relationship Id="rId25" Type="http://schemas.openxmlformats.org/officeDocument/2006/relationships/image" Target="../media/image1790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610.png"/><Relationship Id="rId20" Type="http://schemas.openxmlformats.org/officeDocument/2006/relationships/image" Target="../media/image1730.png"/><Relationship Id="rId29" Type="http://schemas.openxmlformats.org/officeDocument/2006/relationships/image" Target="../media/image18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90.png"/><Relationship Id="rId24" Type="http://schemas.openxmlformats.org/officeDocument/2006/relationships/image" Target="../media/image1770.png"/><Relationship Id="rId5" Type="http://schemas.openxmlformats.org/officeDocument/2006/relationships/image" Target="../media/image1580.png"/><Relationship Id="rId15" Type="http://schemas.openxmlformats.org/officeDocument/2006/relationships/image" Target="../media/image1780.png"/><Relationship Id="rId23" Type="http://schemas.openxmlformats.org/officeDocument/2006/relationships/image" Target="../media/image1760.png"/><Relationship Id="rId28" Type="http://schemas.openxmlformats.org/officeDocument/2006/relationships/image" Target="../media/image1830.png"/><Relationship Id="rId19" Type="http://schemas.openxmlformats.org/officeDocument/2006/relationships/image" Target="../media/image1720.png"/><Relationship Id="rId31" Type="http://schemas.openxmlformats.org/officeDocument/2006/relationships/image" Target="../media/image1860.png"/><Relationship Id="rId4" Type="http://schemas.openxmlformats.org/officeDocument/2006/relationships/image" Target="../media/image1570.png"/><Relationship Id="rId22" Type="http://schemas.openxmlformats.org/officeDocument/2006/relationships/image" Target="../media/image1750.png"/><Relationship Id="rId27" Type="http://schemas.openxmlformats.org/officeDocument/2006/relationships/image" Target="../media/image1820.png"/><Relationship Id="rId30" Type="http://schemas.openxmlformats.org/officeDocument/2006/relationships/image" Target="../media/image18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0.png"/><Relationship Id="rId13" Type="http://schemas.openxmlformats.org/officeDocument/2006/relationships/image" Target="../media/image1980.png"/><Relationship Id="rId18" Type="http://schemas.openxmlformats.org/officeDocument/2006/relationships/image" Target="../media/image2010.png"/><Relationship Id="rId3" Type="http://schemas.openxmlformats.org/officeDocument/2006/relationships/image" Target="../media/image1880.png"/><Relationship Id="rId21" Type="http://schemas.openxmlformats.org/officeDocument/2006/relationships/image" Target="../media/image2060.png"/><Relationship Id="rId7" Type="http://schemas.openxmlformats.org/officeDocument/2006/relationships/image" Target="../media/image1920.png"/><Relationship Id="rId12" Type="http://schemas.openxmlformats.org/officeDocument/2006/relationships/image" Target="../media/image1970.png"/><Relationship Id="rId17" Type="http://schemas.openxmlformats.org/officeDocument/2006/relationships/image" Target="../media/image2020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870.png"/><Relationship Id="rId20" Type="http://schemas.openxmlformats.org/officeDocument/2006/relationships/image" Target="../media/image20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10.png"/><Relationship Id="rId11" Type="http://schemas.openxmlformats.org/officeDocument/2006/relationships/image" Target="../media/image1960.png"/><Relationship Id="rId5" Type="http://schemas.openxmlformats.org/officeDocument/2006/relationships/image" Target="../media/image1900.png"/><Relationship Id="rId15" Type="http://schemas.openxmlformats.org/officeDocument/2006/relationships/image" Target="../media/image2000.png"/><Relationship Id="rId23" Type="http://schemas.openxmlformats.org/officeDocument/2006/relationships/image" Target="../media/image2050.png"/><Relationship Id="rId10" Type="http://schemas.openxmlformats.org/officeDocument/2006/relationships/image" Target="../media/image1950.png"/><Relationship Id="rId19" Type="http://schemas.openxmlformats.org/officeDocument/2006/relationships/image" Target="../media/image2030.png"/><Relationship Id="rId4" Type="http://schemas.openxmlformats.org/officeDocument/2006/relationships/image" Target="../media/image1890.png"/><Relationship Id="rId9" Type="http://schemas.openxmlformats.org/officeDocument/2006/relationships/image" Target="../media/image1940.png"/><Relationship Id="rId14" Type="http://schemas.openxmlformats.org/officeDocument/2006/relationships/image" Target="../media/image1990.png"/><Relationship Id="rId22" Type="http://schemas.openxmlformats.org/officeDocument/2006/relationships/image" Target="../media/image20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213.png"/><Relationship Id="rId18" Type="http://schemas.openxmlformats.org/officeDocument/2006/relationships/image" Target="../media/image176.emf"/><Relationship Id="rId26" Type="http://schemas.openxmlformats.org/officeDocument/2006/relationships/image" Target="../media/image226.png"/><Relationship Id="rId3" Type="http://schemas.openxmlformats.org/officeDocument/2006/relationships/notesSlide" Target="../notesSlides/notesSlide38.xml"/><Relationship Id="rId21" Type="http://schemas.openxmlformats.org/officeDocument/2006/relationships/image" Target="../media/image217.png"/><Relationship Id="rId7" Type="http://schemas.openxmlformats.org/officeDocument/2006/relationships/image" Target="../media/image175.emf"/><Relationship Id="rId12" Type="http://schemas.openxmlformats.org/officeDocument/2006/relationships/image" Target="../media/image2111.png"/><Relationship Id="rId17" Type="http://schemas.openxmlformats.org/officeDocument/2006/relationships/oleObject" Target="../embeddings/oleObject50.bin"/><Relationship Id="rId25" Type="http://schemas.openxmlformats.org/officeDocument/2006/relationships/image" Target="../media/image221.pn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176.emf"/><Relationship Id="rId20" Type="http://schemas.openxmlformats.org/officeDocument/2006/relationships/image" Target="../media/image216.pn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10.png"/><Relationship Id="rId24" Type="http://schemas.openxmlformats.org/officeDocument/2006/relationships/image" Target="../media/image220.png"/><Relationship Id="rId5" Type="http://schemas.openxmlformats.org/officeDocument/2006/relationships/image" Target="../media/image2080.png"/><Relationship Id="rId15" Type="http://schemas.openxmlformats.org/officeDocument/2006/relationships/oleObject" Target="../embeddings/oleObject5.bin"/><Relationship Id="rId23" Type="http://schemas.openxmlformats.org/officeDocument/2006/relationships/image" Target="../media/image219.png"/><Relationship Id="rId10" Type="http://schemas.openxmlformats.org/officeDocument/2006/relationships/image" Target="../media/image209.png"/><Relationship Id="rId19" Type="http://schemas.openxmlformats.org/officeDocument/2006/relationships/image" Target="../media/image215.png"/><Relationship Id="rId4" Type="http://schemas.openxmlformats.org/officeDocument/2006/relationships/image" Target="../media/image211.png"/><Relationship Id="rId9" Type="http://schemas.openxmlformats.org/officeDocument/2006/relationships/image" Target="../media/image175.emf"/><Relationship Id="rId14" Type="http://schemas.openxmlformats.org/officeDocument/2006/relationships/image" Target="../media/image214.png"/><Relationship Id="rId22" Type="http://schemas.openxmlformats.org/officeDocument/2006/relationships/image" Target="../media/image21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8" Type="http://schemas.openxmlformats.org/officeDocument/2006/relationships/image" Target="../media/image236.png"/><Relationship Id="rId26" Type="http://schemas.openxmlformats.org/officeDocument/2006/relationships/image" Target="../media/image240.png"/><Relationship Id="rId3" Type="http://schemas.openxmlformats.org/officeDocument/2006/relationships/notesSlide" Target="../notesSlides/notesSlide39.xml"/><Relationship Id="rId21" Type="http://schemas.openxmlformats.org/officeDocument/2006/relationships/oleObject" Target="../embeddings/oleObject7.bin"/><Relationship Id="rId7" Type="http://schemas.openxmlformats.org/officeDocument/2006/relationships/image" Target="../media/image225.png"/><Relationship Id="rId17" Type="http://schemas.openxmlformats.org/officeDocument/2006/relationships/image" Target="../media/image235.png"/><Relationship Id="rId25" Type="http://schemas.openxmlformats.org/officeDocument/2006/relationships/image" Target="../media/image239.pn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234.png"/><Relationship Id="rId20" Type="http://schemas.openxmlformats.org/officeDocument/2006/relationships/image" Target="../media/image238.png"/><Relationship Id="rId29" Type="http://schemas.openxmlformats.org/officeDocument/2006/relationships/image" Target="../media/image243.png"/><Relationship Id="rId1" Type="http://schemas.openxmlformats.org/officeDocument/2006/relationships/vmlDrawing" Target="../drawings/vmlDrawing6.vml"/><Relationship Id="rId6" Type="http://schemas.openxmlformats.org/officeDocument/2006/relationships/image" Target="../media/image224.png"/><Relationship Id="rId11" Type="http://schemas.openxmlformats.org/officeDocument/2006/relationships/image" Target="../media/image176.emf"/><Relationship Id="rId24" Type="http://schemas.openxmlformats.org/officeDocument/2006/relationships/image" Target="../media/image175.emf"/><Relationship Id="rId5" Type="http://schemas.openxmlformats.org/officeDocument/2006/relationships/image" Target="../media/image223.png"/><Relationship Id="rId15" Type="http://schemas.openxmlformats.org/officeDocument/2006/relationships/image" Target="../media/image176.emf"/><Relationship Id="rId23" Type="http://schemas.openxmlformats.org/officeDocument/2006/relationships/oleObject" Target="../embeddings/oleObject40.bin"/><Relationship Id="rId28" Type="http://schemas.openxmlformats.org/officeDocument/2006/relationships/image" Target="../media/image242.png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237.png"/><Relationship Id="rId4" Type="http://schemas.openxmlformats.org/officeDocument/2006/relationships/image" Target="../media/image222.png"/><Relationship Id="rId9" Type="http://schemas.openxmlformats.org/officeDocument/2006/relationships/image" Target="../media/image228.png"/><Relationship Id="rId14" Type="http://schemas.openxmlformats.org/officeDocument/2006/relationships/oleObject" Target="../embeddings/oleObject50.bin"/><Relationship Id="rId22" Type="http://schemas.openxmlformats.org/officeDocument/2006/relationships/image" Target="../media/image175.emf"/><Relationship Id="rId27" Type="http://schemas.openxmlformats.org/officeDocument/2006/relationships/image" Target="../media/image2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0.png"/><Relationship Id="rId4" Type="http://schemas.openxmlformats.org/officeDocument/2006/relationships/image" Target="../media/image24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177.jpe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0.png"/><Relationship Id="rId7" Type="http://schemas.openxmlformats.org/officeDocument/2006/relationships/image" Target="../media/image212.png"/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0.png"/><Relationship Id="rId5" Type="http://schemas.openxmlformats.org/officeDocument/2006/relationships/image" Target="../media/image2370.png"/><Relationship Id="rId4" Type="http://schemas.openxmlformats.org/officeDocument/2006/relationships/image" Target="../media/image236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0.png"/><Relationship Id="rId3" Type="http://schemas.openxmlformats.org/officeDocument/2006/relationships/image" Target="../media/image2440.png"/><Relationship Id="rId7" Type="http://schemas.openxmlformats.org/officeDocument/2006/relationships/image" Target="../media/image2320.png"/><Relationship Id="rId12" Type="http://schemas.openxmlformats.org/officeDocument/2006/relationships/image" Target="../media/image24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10.png"/><Relationship Id="rId11" Type="http://schemas.openxmlformats.org/officeDocument/2006/relationships/image" Target="../media/image2470.png"/><Relationship Id="rId5" Type="http://schemas.openxmlformats.org/officeDocument/2006/relationships/image" Target="../media/image2300.png"/><Relationship Id="rId10" Type="http://schemas.openxmlformats.org/officeDocument/2006/relationships/image" Target="../media/image2460.png"/><Relationship Id="rId4" Type="http://schemas.openxmlformats.org/officeDocument/2006/relationships/image" Target="../media/image2290.png"/><Relationship Id="rId9" Type="http://schemas.openxmlformats.org/officeDocument/2006/relationships/image" Target="../media/image2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2.jpe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66.png"/><Relationship Id="rId7" Type="http://schemas.openxmlformats.org/officeDocument/2006/relationships/image" Target="../media/image2490.png"/><Relationship Id="rId12" Type="http://schemas.openxmlformats.org/officeDocument/2006/relationships/image" Target="../media/image2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0.png"/><Relationship Id="rId11" Type="http://schemas.openxmlformats.org/officeDocument/2006/relationships/image" Target="../media/image264.png"/><Relationship Id="rId5" Type="http://schemas.openxmlformats.org/officeDocument/2006/relationships/image" Target="../media/image2100.png"/><Relationship Id="rId10" Type="http://schemas.openxmlformats.org/officeDocument/2006/relationships/image" Target="../media/image213.jpeg"/><Relationship Id="rId4" Type="http://schemas.openxmlformats.org/officeDocument/2006/relationships/image" Target="../media/image2090.png"/><Relationship Id="rId9" Type="http://schemas.openxmlformats.org/officeDocument/2006/relationships/image" Target="../media/image25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14.jpe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9.png"/><Relationship Id="rId11" Type="http://schemas.openxmlformats.org/officeDocument/2006/relationships/image" Target="../media/image277.png"/><Relationship Id="rId5" Type="http://schemas.openxmlformats.org/officeDocument/2006/relationships/image" Target="../media/image268.png"/><Relationship Id="rId10" Type="http://schemas.openxmlformats.org/officeDocument/2006/relationships/image" Target="../media/image276.png"/><Relationship Id="rId4" Type="http://schemas.openxmlformats.org/officeDocument/2006/relationships/image" Target="../media/image267.png"/><Relationship Id="rId9" Type="http://schemas.openxmlformats.org/officeDocument/2006/relationships/image" Target="../media/image27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88.png"/><Relationship Id="rId3" Type="http://schemas.openxmlformats.org/officeDocument/2006/relationships/image" Target="../media/image278.png"/><Relationship Id="rId7" Type="http://schemas.openxmlformats.org/officeDocument/2006/relationships/image" Target="../media/image270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2.png"/><Relationship Id="rId4" Type="http://schemas.openxmlformats.org/officeDocument/2006/relationships/image" Target="../media/image279.png"/><Relationship Id="rId9" Type="http://schemas.openxmlformats.org/officeDocument/2006/relationships/image" Target="../media/image27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52.pn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1.png"/><Relationship Id="rId11" Type="http://schemas.openxmlformats.org/officeDocument/2006/relationships/image" Target="../media/image293.png"/><Relationship Id="rId5" Type="http://schemas.openxmlformats.org/officeDocument/2006/relationships/image" Target="../media/image290.png"/><Relationship Id="rId10" Type="http://schemas.openxmlformats.org/officeDocument/2006/relationships/image" Target="../media/image292.png"/><Relationship Id="rId4" Type="http://schemas.openxmlformats.org/officeDocument/2006/relationships/image" Target="../media/image289.png"/><Relationship Id="rId9" Type="http://schemas.openxmlformats.org/officeDocument/2006/relationships/image" Target="../media/image2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9" Type="http://schemas.openxmlformats.org/officeDocument/2006/relationships/image" Target="../media/image29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0.png"/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11.png"/><Relationship Id="rId5" Type="http://schemas.openxmlformats.org/officeDocument/2006/relationships/image" Target="../media/image1811.png"/><Relationship Id="rId4" Type="http://schemas.openxmlformats.org/officeDocument/2006/relationships/image" Target="../media/image22.jpe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13" Type="http://schemas.openxmlformats.org/officeDocument/2006/relationships/image" Target="../media/image340.png"/><Relationship Id="rId3" Type="http://schemas.openxmlformats.org/officeDocument/2006/relationships/image" Target="../media/image22.jpeg"/><Relationship Id="rId7" Type="http://schemas.openxmlformats.org/officeDocument/2006/relationships/image" Target="../media/image334.png"/><Relationship Id="rId12" Type="http://schemas.openxmlformats.org/officeDocument/2006/relationships/image" Target="../media/image3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2.png"/><Relationship Id="rId11" Type="http://schemas.openxmlformats.org/officeDocument/2006/relationships/image" Target="../media/image338.png"/><Relationship Id="rId5" Type="http://schemas.openxmlformats.org/officeDocument/2006/relationships/image" Target="../media/image321.png"/><Relationship Id="rId10" Type="http://schemas.openxmlformats.org/officeDocument/2006/relationships/image" Target="../media/image337.png"/><Relationship Id="rId4" Type="http://schemas.openxmlformats.org/officeDocument/2006/relationships/image" Target="../media/image215.jpeg"/><Relationship Id="rId9" Type="http://schemas.openxmlformats.org/officeDocument/2006/relationships/image" Target="../media/image336.png"/><Relationship Id="rId14" Type="http://schemas.openxmlformats.org/officeDocument/2006/relationships/image" Target="../media/image3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7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ontrol" Target="../activeX/activeX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8.png"/><Relationship Id="rId5" Type="http://schemas.openxmlformats.org/officeDocument/2006/relationships/image" Target="../media/image22.jpeg"/><Relationship Id="rId4" Type="http://schemas.openxmlformats.org/officeDocument/2006/relationships/notesSlide" Target="../notesSlides/notesSlide5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1.jpeg"/><Relationship Id="rId5" Type="http://schemas.openxmlformats.org/officeDocument/2006/relationships/image" Target="../media/image22.jpeg"/><Relationship Id="rId10" Type="http://schemas.openxmlformats.org/officeDocument/2006/relationships/image" Target="../media/image2980.png"/><Relationship Id="rId4" Type="http://schemas.openxmlformats.org/officeDocument/2006/relationships/image" Target="../media/image21.png"/><Relationship Id="rId9" Type="http://schemas.openxmlformats.org/officeDocument/2006/relationships/image" Target="../media/image297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302.w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02.png"/><Relationship Id="rId4" Type="http://schemas.openxmlformats.org/officeDocument/2006/relationships/image" Target="../media/image30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ontrol" Target="../activeX/activeX5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05.png"/><Relationship Id="rId4" Type="http://schemas.openxmlformats.org/officeDocument/2006/relationships/notesSlide" Target="../notesSlides/notesSlide5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0.png"/><Relationship Id="rId13" Type="http://schemas.openxmlformats.org/officeDocument/2006/relationships/image" Target="../media/image318.png"/><Relationship Id="rId3" Type="http://schemas.openxmlformats.org/officeDocument/2006/relationships/image" Target="../media/image3020.png"/><Relationship Id="rId7" Type="http://schemas.openxmlformats.org/officeDocument/2006/relationships/image" Target="../media/image307.png"/><Relationship Id="rId12" Type="http://schemas.openxmlformats.org/officeDocument/2006/relationships/image" Target="../media/image317.png"/><Relationship Id="rId17" Type="http://schemas.openxmlformats.org/officeDocument/2006/relationships/image" Target="../media/image3091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3080.png"/><Relationship Id="rId20" Type="http://schemas.openxmlformats.org/officeDocument/2006/relationships/image" Target="../media/image3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50.png"/><Relationship Id="rId5" Type="http://schemas.openxmlformats.org/officeDocument/2006/relationships/image" Target="../media/image3040.png"/><Relationship Id="rId15" Type="http://schemas.openxmlformats.org/officeDocument/2006/relationships/image" Target="../media/image308.png"/><Relationship Id="rId19" Type="http://schemas.openxmlformats.org/officeDocument/2006/relationships/image" Target="../media/image3090.png"/><Relationship Id="rId4" Type="http://schemas.openxmlformats.org/officeDocument/2006/relationships/image" Target="../media/image3030.png"/><Relationship Id="rId9" Type="http://schemas.openxmlformats.org/officeDocument/2006/relationships/image" Target="../media/image3000.png"/><Relationship Id="rId14" Type="http://schemas.openxmlformats.org/officeDocument/2006/relationships/image" Target="../media/image30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20.png"/><Relationship Id="rId3" Type="http://schemas.openxmlformats.org/officeDocument/2006/relationships/image" Target="../media/image21.png"/><Relationship Id="rId7" Type="http://schemas.openxmlformats.org/officeDocument/2006/relationships/image" Target="../media/image327.png"/><Relationship Id="rId12" Type="http://schemas.openxmlformats.org/officeDocument/2006/relationships/image" Target="../media/image31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6.png"/><Relationship Id="rId11" Type="http://schemas.openxmlformats.org/officeDocument/2006/relationships/image" Target="../media/image316.png"/><Relationship Id="rId5" Type="http://schemas.openxmlformats.org/officeDocument/2006/relationships/image" Target="../media/image312.png"/><Relationship Id="rId15" Type="http://schemas.openxmlformats.org/officeDocument/2006/relationships/image" Target="../media/image324.png"/><Relationship Id="rId10" Type="http://schemas.openxmlformats.org/officeDocument/2006/relationships/image" Target="../media/image315.png"/><Relationship Id="rId4" Type="http://schemas.openxmlformats.org/officeDocument/2006/relationships/image" Target="../media/image311.png"/><Relationship Id="rId9" Type="http://schemas.openxmlformats.org/officeDocument/2006/relationships/image" Target="../media/image314.png"/><Relationship Id="rId14" Type="http://schemas.openxmlformats.org/officeDocument/2006/relationships/image" Target="../media/image32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ontrol" Target="../activeX/activeX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28.png"/><Relationship Id="rId4" Type="http://schemas.openxmlformats.org/officeDocument/2006/relationships/notesSlide" Target="../notesSlides/notesSlide6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49.png"/><Relationship Id="rId3" Type="http://schemas.openxmlformats.org/officeDocument/2006/relationships/image" Target="../media/image3290.png"/><Relationship Id="rId7" Type="http://schemas.openxmlformats.org/officeDocument/2006/relationships/image" Target="../media/image330.png"/><Relationship Id="rId12" Type="http://schemas.openxmlformats.org/officeDocument/2006/relationships/image" Target="../media/image34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347.png"/><Relationship Id="rId5" Type="http://schemas.openxmlformats.org/officeDocument/2006/relationships/image" Target="../media/image342.png"/><Relationship Id="rId15" Type="http://schemas.openxmlformats.org/officeDocument/2006/relationships/image" Target="../media/image343.png"/><Relationship Id="rId10" Type="http://schemas.openxmlformats.org/officeDocument/2006/relationships/image" Target="../media/image346.png"/><Relationship Id="rId4" Type="http://schemas.openxmlformats.org/officeDocument/2006/relationships/image" Target="../media/image333.png"/><Relationship Id="rId9" Type="http://schemas.openxmlformats.org/officeDocument/2006/relationships/image" Target="../media/image345.png"/><Relationship Id="rId14" Type="http://schemas.openxmlformats.org/officeDocument/2006/relationships/image" Target="../media/image33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0.png"/><Relationship Id="rId13" Type="http://schemas.openxmlformats.org/officeDocument/2006/relationships/image" Target="../media/image3480.png"/><Relationship Id="rId18" Type="http://schemas.openxmlformats.org/officeDocument/2006/relationships/image" Target="../media/image354.png"/><Relationship Id="rId3" Type="http://schemas.openxmlformats.org/officeDocument/2006/relationships/image" Target="../media/image3300.png"/><Relationship Id="rId7" Type="http://schemas.openxmlformats.org/officeDocument/2006/relationships/image" Target="../media/image3420.png"/><Relationship Id="rId12" Type="http://schemas.openxmlformats.org/officeDocument/2006/relationships/image" Target="../media/image351.png"/><Relationship Id="rId17" Type="http://schemas.openxmlformats.org/officeDocument/2006/relationships/image" Target="../media/image353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3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30.png"/><Relationship Id="rId11" Type="http://schemas.openxmlformats.org/officeDocument/2006/relationships/image" Target="../media/image3460.png"/><Relationship Id="rId5" Type="http://schemas.openxmlformats.org/officeDocument/2006/relationships/image" Target="../media/image3320.png"/><Relationship Id="rId15" Type="http://schemas.openxmlformats.org/officeDocument/2006/relationships/image" Target="../media/image3500.png"/><Relationship Id="rId10" Type="http://schemas.openxmlformats.org/officeDocument/2006/relationships/image" Target="../media/image3450.png"/><Relationship Id="rId4" Type="http://schemas.openxmlformats.org/officeDocument/2006/relationships/image" Target="../media/image3310.png"/><Relationship Id="rId9" Type="http://schemas.openxmlformats.org/officeDocument/2006/relationships/image" Target="../media/image3440.png"/><Relationship Id="rId14" Type="http://schemas.openxmlformats.org/officeDocument/2006/relationships/image" Target="../media/image349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0.png"/><Relationship Id="rId3" Type="http://schemas.openxmlformats.org/officeDocument/2006/relationships/image" Target="../media/image2260.png"/><Relationship Id="rId7" Type="http://schemas.openxmlformats.org/officeDocument/2006/relationships/image" Target="../media/image2630.png"/><Relationship Id="rId1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0.png"/><Relationship Id="rId11" Type="http://schemas.openxmlformats.org/officeDocument/2006/relationships/image" Target="../media/image357.png"/><Relationship Id="rId5" Type="http://schemas.openxmlformats.org/officeDocument/2006/relationships/image" Target="../media/image2610.png"/><Relationship Id="rId10" Type="http://schemas.openxmlformats.org/officeDocument/2006/relationships/image" Target="../media/image356.png"/><Relationship Id="rId4" Type="http://schemas.openxmlformats.org/officeDocument/2006/relationships/image" Target="../media/image2600.png"/><Relationship Id="rId9" Type="http://schemas.openxmlformats.org/officeDocument/2006/relationships/image" Target="../media/image3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810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10.png"/><Relationship Id="rId11" Type="http://schemas.openxmlformats.org/officeDocument/2006/relationships/image" Target="../media/image32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20875" y="885825"/>
            <a:ext cx="1246188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66775" y="1214438"/>
            <a:ext cx="809625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63213" y="5557838"/>
            <a:ext cx="13716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35750" y="4733925"/>
            <a:ext cx="13716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直接连接符 2"/>
          <p:cNvCxnSpPr>
            <a:cxnSpLocks/>
          </p:cNvCxnSpPr>
          <p:nvPr/>
        </p:nvCxnSpPr>
        <p:spPr>
          <a:xfrm>
            <a:off x="8510954" y="4623340"/>
            <a:ext cx="3444215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85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7089289" y="3137922"/>
            <a:ext cx="4924911" cy="144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/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大学物理</a:t>
            </a:r>
            <a:endParaRPr lang="en-US" altLang="zh-CN" sz="4400" dirty="0"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机械波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195 -0.00741 L 0.30195 -0.00718 L 0.18151 -0.00394 L 0.12721 -0.00209 L -8.33333E-7 -0.00023 L -8.33333E-7 3.33333E-6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4" y="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92 -0.00023 L 0.07592 -0.00023 L 5.20833E-6 -0.00023 L 5.20833E-6 -0.00023 " pathEditMode="relative" ptsTypes="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38 0.00116 L 0.18138 0.00139 L 0.10873 0.00348 C 0.08946 0.00348 0.07032 0.00232 0.05117 0.00116 C 0.04492 0.00093 0.03881 -0.00046 0.03242 -0.00092 C 0.02474 -0.00115 0.0168 -0.00092 0.00912 -0.00092 L 0.00912 -0.00069 " pathEditMode="relative" rAng="0" ptsTypes="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64 -0.00209 L 0.18164 -0.00185 L 0.05742 -0.00023 C 0.03972 0.00023 0.02227 0.00208 0.00456 0.00208 C 0.003 0.00208 -2.29167E-6 -0.00023 -2.29167E-6 2.96296E-6 L -2.29167E-6 -0.00023 L -2.29167E-6 2.96296E-6 " pathEditMode="relative" rAng="0" ptsTypes="AAAAAAA">
                                      <p:cBhvr>
                                        <p:cTn id="12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9" y="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64 -0.00208 L 0.18164 -0.00185 L 0.05742 -0.00023 C 0.03971 0.00023 0.02226 0.00208 0.00455 0.00208 C 0.00299 0.00208 4.375E-6 -0.00023 4.375E-6 3.7037E-7 L 4.375E-6 -0.00023 L 4.375E-6 3.7037E-7 " pathEditMode="relative" rAng="0" ptsTypes="AAAAAAA">
                                      <p:cBhvr>
                                        <p:cTn id="14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9" y="2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197 -0.14814 L -0.21197 -0.14814 C -0.20429 -0.14675 -0.19635 -0.14583 -0.18866 -0.14398 C -0.17642 -0.14143 -0.18228 -0.14282 -0.17109 -0.13981 C -0.16692 -0.1375 -0.16236 -0.13472 -0.1582 -0.13379 C -0.15507 -0.13287 -0.15182 -0.1324 -0.14882 -0.13148 C -0.14674 -0.13101 -0.14491 -0.13009 -0.14296 -0.12962 C -0.13984 -0.1287 -0.13658 -0.12824 -0.13359 -0.12731 C -0.13189 -0.12685 -0.13033 -0.12615 -0.1289 -0.12546 C -0.12877 -0.12523 -0.12004 -0.12013 -0.11835 -0.11898 L -0.11484 -0.11712 L -0.11132 -0.11481 C -0.10885 -0.1118 -0.10156 -0.10185 -0.0996 -0.10046 C -0.09765 -0.09907 -0.0957 -0.09745 -0.09374 -0.09629 C -0.09257 -0.09537 -0.09127 -0.09513 -0.09023 -0.09398 C -0.08775 -0.09166 -0.08554 -0.08842 -0.0832 -0.08564 C -0.08202 -0.08425 -0.08098 -0.0824 -0.07968 -0.08148 L -0.07616 -0.07962 C -0.06939 -0.07152 -0.0759 -0.07847 -0.06913 -0.07314 C -0.05898 -0.0655 -0.06913 -0.07199 -0.06093 -0.06712 C -0.04869 -0.05254 -0.06757 -0.07453 -0.05273 -0.05879 C -0.05025 -0.05601 -0.0483 -0.05185 -0.0457 -0.05046 C -0.04452 -0.04953 -0.04322 -0.0493 -0.04218 -0.04814 C -0.04088 -0.04722 -0.03984 -0.04513 -0.03866 -0.04398 C -0.03866 -0.04398 -0.02981 -0.03888 -0.02812 -0.03796 C -0.02695 -0.03703 -0.02551 -0.03703 -0.0246 -0.03564 C -0.01653 -0.02615 -0.02017 -0.02893 -0.01406 -0.02546 C -0.00728 -0.0074 -0.01627 -0.02847 -0.0082 -0.01712 C -0.00051 -0.00625 -0.01106 -0.01388 -0.00234 -0.00879 C 0.00027 -0.00185 6.45833E-6 -0.00486 6.45833E-6 -0.00023 L 6.45833E-6 -0.00023 " pathEditMode="relative" ptsTypes="AAAAAAAAAAAAAAAAAAAAAAAAAAAAA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-0.10393 L -0.175 -0.10393 C -0.16536 -0.10254 -0.15547 -0.10509 -0.14635 -0.09977 C -0.14258 -0.09768 -0.14127 -0.09653 -0.13685 -0.0956 C -0.13203 -0.09467 -0.12734 -0.09444 -0.12252 -0.09352 C -0.11979 -0.09305 -0.11706 -0.09213 -0.11419 -0.09143 C -0.10638 -0.08657 -0.11471 -0.0912 -0.1 -0.08703 C -0.09726 -0.08634 -0.0944 -0.08449 -0.09167 -0.08287 C -0.08633 -0.07639 -0.0901 -0.07986 -0.08333 -0.07662 C -0.08216 -0.07592 -0.08099 -0.075 -0.07982 -0.0743 C -0.07825 -0.07361 -0.07669 -0.07315 -0.075 -0.07222 C -0.07383 -0.07176 -0.07265 -0.07083 -0.07148 -0.07014 C -0.06953 -0.06921 -0.06745 -0.06898 -0.06549 -0.06805 C -0.05807 -0.06481 -0.06588 -0.06759 -0.05833 -0.0618 C -0.05612 -0.05995 -0.05364 -0.05879 -0.0513 -0.05741 L -0.04049 -0.05116 L -0.03698 -0.04907 L -0.03333 -0.04699 L -0.0263 -0.03842 L -0.02265 -0.03426 C -0.01627 -0.01736 -0.02461 -0.03773 -0.01667 -0.02361 C -0.01133 -0.01412 -0.01771 -0.01921 -0.01081 -0.01504 C -0.00963 -0.01366 -0.00846 -0.01203 -0.00716 -0.01088 C -0.00612 -0.00995 -0.00456 -0.01018 -0.00364 -0.00879 C -0.00247 -0.00717 -0.00208 -0.0044 -0.0013 -0.00254 C -0.00091 -0.00162 -0.00052 -0.00116 -4.58333E-6 -0.00023 L -4.58333E-6 -0.00023 " pathEditMode="relative" ptsTypes="AAAAAAAAAAAAAAAAAAAAAAAAA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10" name="Text Box 14"/>
          <p:cNvSpPr txBox="1">
            <a:spLocks noChangeArrowheads="1"/>
          </p:cNvSpPr>
          <p:nvPr/>
        </p:nvSpPr>
        <p:spPr bwMode="auto">
          <a:xfrm>
            <a:off x="1938912" y="429622"/>
            <a:ext cx="5902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三、波面和波线</a:t>
            </a:r>
          </a:p>
        </p:txBody>
      </p:sp>
      <p:sp>
        <p:nvSpPr>
          <p:cNvPr id="106534" name="Rectangle 38"/>
          <p:cNvSpPr>
            <a:spLocks noChangeArrowheads="1"/>
          </p:cNvSpPr>
          <p:nvPr/>
        </p:nvSpPr>
        <p:spPr bwMode="auto">
          <a:xfrm>
            <a:off x="1938912" y="1100934"/>
            <a:ext cx="95215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）波面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(wave surface)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：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 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振动相位相同的点联结成的面。</a:t>
            </a:r>
          </a:p>
        </p:txBody>
      </p:sp>
      <p:sp>
        <p:nvSpPr>
          <p:cNvPr id="106535" name="Rectangle 39"/>
          <p:cNvSpPr>
            <a:spLocks noChangeArrowheads="1"/>
          </p:cNvSpPr>
          <p:nvPr/>
        </p:nvSpPr>
        <p:spPr bwMode="auto">
          <a:xfrm>
            <a:off x="1938912" y="1744765"/>
            <a:ext cx="95215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）波线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(wave rays)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：沿波的传播方向所作的有向线段。</a:t>
            </a:r>
          </a:p>
        </p:txBody>
      </p:sp>
      <p:sp>
        <p:nvSpPr>
          <p:cNvPr id="106536" name="Rectangle 40"/>
          <p:cNvSpPr>
            <a:spLocks noChangeArrowheads="1"/>
          </p:cNvSpPr>
          <p:nvPr/>
        </p:nvSpPr>
        <p:spPr bwMode="auto">
          <a:xfrm>
            <a:off x="1938912" y="2388597"/>
            <a:ext cx="95215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）波前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(wave front)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：波动传播到的最前面的波面。</a:t>
            </a:r>
          </a:p>
        </p:txBody>
      </p:sp>
      <p:grpSp>
        <p:nvGrpSpPr>
          <p:cNvPr id="2" name="Group 172"/>
          <p:cNvGrpSpPr>
            <a:grpSpLocks/>
          </p:cNvGrpSpPr>
          <p:nvPr/>
        </p:nvGrpSpPr>
        <p:grpSpPr bwMode="auto">
          <a:xfrm>
            <a:off x="2130108" y="3408173"/>
            <a:ext cx="8712200" cy="2465388"/>
            <a:chOff x="113" y="1786"/>
            <a:chExt cx="5488" cy="1553"/>
          </a:xfrm>
        </p:grpSpPr>
        <p:sp>
          <p:nvSpPr>
            <p:cNvPr id="28683" name="Rectangle 170"/>
            <p:cNvSpPr>
              <a:spLocks noChangeArrowheads="1"/>
            </p:cNvSpPr>
            <p:nvPr/>
          </p:nvSpPr>
          <p:spPr bwMode="auto">
            <a:xfrm>
              <a:off x="113" y="1842"/>
              <a:ext cx="1497" cy="1497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28684" name="Rectangle 85"/>
            <p:cNvSpPr>
              <a:spLocks noChangeArrowheads="1"/>
            </p:cNvSpPr>
            <p:nvPr/>
          </p:nvSpPr>
          <p:spPr bwMode="auto">
            <a:xfrm>
              <a:off x="1610" y="1842"/>
              <a:ext cx="3991" cy="1497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grpSp>
          <p:nvGrpSpPr>
            <p:cNvPr id="28685" name="Group 5"/>
            <p:cNvGrpSpPr>
              <a:grpSpLocks/>
            </p:cNvGrpSpPr>
            <p:nvPr/>
          </p:nvGrpSpPr>
          <p:grpSpPr bwMode="auto">
            <a:xfrm>
              <a:off x="2291" y="2127"/>
              <a:ext cx="843" cy="810"/>
              <a:chOff x="1428" y="2044"/>
              <a:chExt cx="1056" cy="1051"/>
            </a:xfrm>
          </p:grpSpPr>
          <p:sp>
            <p:nvSpPr>
              <p:cNvPr id="28737" name="Oval 6"/>
              <p:cNvSpPr>
                <a:spLocks noChangeArrowheads="1"/>
              </p:cNvSpPr>
              <p:nvPr/>
            </p:nvSpPr>
            <p:spPr bwMode="auto">
              <a:xfrm>
                <a:off x="1429" y="2052"/>
                <a:ext cx="1043" cy="1043"/>
              </a:xfrm>
              <a:prstGeom prst="ellipse">
                <a:avLst/>
              </a:prstGeom>
              <a:noFill/>
              <a:ln w="28575" algn="ctr">
                <a:solidFill>
                  <a:srgbClr val="FFFF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738" name="Oval 7"/>
              <p:cNvSpPr>
                <a:spLocks noChangeArrowheads="1"/>
              </p:cNvSpPr>
              <p:nvPr/>
            </p:nvSpPr>
            <p:spPr bwMode="auto">
              <a:xfrm>
                <a:off x="1768" y="2044"/>
                <a:ext cx="362" cy="1043"/>
              </a:xfrm>
              <a:prstGeom prst="ellipse">
                <a:avLst/>
              </a:prstGeom>
              <a:noFill/>
              <a:ln w="28575" algn="ctr">
                <a:solidFill>
                  <a:srgbClr val="FFFF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739" name="Oval 8"/>
              <p:cNvSpPr>
                <a:spLocks noChangeArrowheads="1"/>
              </p:cNvSpPr>
              <p:nvPr/>
            </p:nvSpPr>
            <p:spPr bwMode="auto">
              <a:xfrm>
                <a:off x="1428" y="2415"/>
                <a:ext cx="1056" cy="372"/>
              </a:xfrm>
              <a:prstGeom prst="ellipse">
                <a:avLst/>
              </a:prstGeom>
              <a:noFill/>
              <a:ln w="28575">
                <a:solidFill>
                  <a:srgbClr val="FFFF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740" name="Oval 9"/>
              <p:cNvSpPr>
                <a:spLocks noChangeArrowheads="1"/>
              </p:cNvSpPr>
              <p:nvPr/>
            </p:nvSpPr>
            <p:spPr bwMode="auto">
              <a:xfrm>
                <a:off x="1932" y="2571"/>
                <a:ext cx="48" cy="48"/>
              </a:xfrm>
              <a:prstGeom prst="ellipse">
                <a:avLst/>
              </a:prstGeom>
              <a:noFill/>
              <a:ln w="2857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28686" name="Text Box 17"/>
            <p:cNvSpPr txBox="1">
              <a:spLocks noChangeArrowheads="1"/>
            </p:cNvSpPr>
            <p:nvPr/>
          </p:nvSpPr>
          <p:spPr bwMode="auto">
            <a:xfrm>
              <a:off x="2318" y="3003"/>
              <a:ext cx="8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FFFF00"/>
                  </a:solidFill>
                  <a:latin typeface="+mn-lt"/>
                  <a:ea typeface="+mn-ea"/>
                </a:rPr>
                <a:t>球面波</a:t>
              </a:r>
            </a:p>
          </p:txBody>
        </p:sp>
        <p:sp>
          <p:nvSpPr>
            <p:cNvPr id="28687" name="Text Box 18"/>
            <p:cNvSpPr txBox="1">
              <a:spLocks noChangeArrowheads="1"/>
            </p:cNvSpPr>
            <p:nvPr/>
          </p:nvSpPr>
          <p:spPr bwMode="auto">
            <a:xfrm>
              <a:off x="3753" y="3008"/>
              <a:ext cx="120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FFFF00"/>
                  </a:solidFill>
                  <a:latin typeface="+mn-lt"/>
                  <a:ea typeface="+mn-ea"/>
                </a:rPr>
                <a:t>柱面波</a:t>
              </a:r>
            </a:p>
          </p:txBody>
        </p:sp>
        <p:sp>
          <p:nvSpPr>
            <p:cNvPr id="28688" name="Text Box 19"/>
            <p:cNvSpPr txBox="1">
              <a:spLocks noChangeArrowheads="1"/>
            </p:cNvSpPr>
            <p:nvPr/>
          </p:nvSpPr>
          <p:spPr bwMode="auto">
            <a:xfrm>
              <a:off x="1572" y="1875"/>
              <a:ext cx="61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FFFF00"/>
                  </a:solidFill>
                  <a:latin typeface="+mn-lt"/>
                  <a:ea typeface="+mn-ea"/>
                </a:rPr>
                <a:t>波面</a:t>
              </a:r>
            </a:p>
          </p:txBody>
        </p:sp>
        <p:grpSp>
          <p:nvGrpSpPr>
            <p:cNvPr id="28689" name="Group 20"/>
            <p:cNvGrpSpPr>
              <a:grpSpLocks/>
            </p:cNvGrpSpPr>
            <p:nvPr/>
          </p:nvGrpSpPr>
          <p:grpSpPr bwMode="auto">
            <a:xfrm>
              <a:off x="1611" y="2177"/>
              <a:ext cx="728" cy="149"/>
              <a:chOff x="672" y="288"/>
              <a:chExt cx="912" cy="192"/>
            </a:xfrm>
          </p:grpSpPr>
          <p:sp>
            <p:nvSpPr>
              <p:cNvPr id="28735" name="Line 21"/>
              <p:cNvSpPr>
                <a:spLocks noChangeShapeType="1"/>
              </p:cNvSpPr>
              <p:nvPr/>
            </p:nvSpPr>
            <p:spPr bwMode="auto">
              <a:xfrm>
                <a:off x="672" y="288"/>
                <a:ext cx="480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36" name="Line 22"/>
              <p:cNvSpPr>
                <a:spLocks noChangeShapeType="1"/>
              </p:cNvSpPr>
              <p:nvPr/>
            </p:nvSpPr>
            <p:spPr bwMode="auto">
              <a:xfrm>
                <a:off x="1152" y="288"/>
                <a:ext cx="432" cy="192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p:sp>
          <p:nvSpPr>
            <p:cNvPr id="28690" name="Text Box 23"/>
            <p:cNvSpPr txBox="1">
              <a:spLocks noChangeArrowheads="1"/>
            </p:cNvSpPr>
            <p:nvPr/>
          </p:nvSpPr>
          <p:spPr bwMode="auto">
            <a:xfrm>
              <a:off x="1570" y="2334"/>
              <a:ext cx="56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FFFF00"/>
                  </a:solidFill>
                  <a:latin typeface="+mn-lt"/>
                  <a:ea typeface="+mn-ea"/>
                </a:rPr>
                <a:t>波线</a:t>
              </a:r>
            </a:p>
          </p:txBody>
        </p:sp>
        <p:grpSp>
          <p:nvGrpSpPr>
            <p:cNvPr id="28691" name="Group 24"/>
            <p:cNvGrpSpPr>
              <a:grpSpLocks/>
            </p:cNvGrpSpPr>
            <p:nvPr/>
          </p:nvGrpSpPr>
          <p:grpSpPr bwMode="auto">
            <a:xfrm>
              <a:off x="1592" y="2570"/>
              <a:ext cx="767" cy="329"/>
              <a:chOff x="288" y="1008"/>
              <a:chExt cx="1008" cy="432"/>
            </a:xfrm>
          </p:grpSpPr>
          <p:sp>
            <p:nvSpPr>
              <p:cNvPr id="28732" name="Line 25"/>
              <p:cNvSpPr>
                <a:spLocks noChangeShapeType="1"/>
              </p:cNvSpPr>
              <p:nvPr/>
            </p:nvSpPr>
            <p:spPr bwMode="auto">
              <a:xfrm flipH="1" flipV="1">
                <a:off x="816" y="1104"/>
                <a:ext cx="480" cy="336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33" name="Line 26"/>
              <p:cNvSpPr>
                <a:spLocks noChangeShapeType="1"/>
              </p:cNvSpPr>
              <p:nvPr/>
            </p:nvSpPr>
            <p:spPr bwMode="auto">
              <a:xfrm flipH="1">
                <a:off x="288" y="1104"/>
                <a:ext cx="52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34" name="Line 27"/>
              <p:cNvSpPr>
                <a:spLocks noChangeShapeType="1"/>
              </p:cNvSpPr>
              <p:nvPr/>
            </p:nvSpPr>
            <p:spPr bwMode="auto">
              <a:xfrm flipV="1">
                <a:off x="816" y="1008"/>
                <a:ext cx="288" cy="96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p:sp>
          <p:nvSpPr>
            <p:cNvPr id="28692" name="Rectangle 28"/>
            <p:cNvSpPr>
              <a:spLocks noChangeArrowheads="1"/>
            </p:cNvSpPr>
            <p:nvPr/>
          </p:nvSpPr>
          <p:spPr bwMode="auto">
            <a:xfrm>
              <a:off x="4820" y="1899"/>
              <a:ext cx="69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FFFF00"/>
                  </a:solidFill>
                  <a:latin typeface="+mn-lt"/>
                  <a:ea typeface="+mn-ea"/>
                </a:rPr>
                <a:t>波面</a:t>
              </a:r>
            </a:p>
          </p:txBody>
        </p:sp>
        <p:sp>
          <p:nvSpPr>
            <p:cNvPr id="28693" name="Text Box 29"/>
            <p:cNvSpPr txBox="1">
              <a:spLocks noChangeArrowheads="1"/>
            </p:cNvSpPr>
            <p:nvPr/>
          </p:nvSpPr>
          <p:spPr bwMode="auto">
            <a:xfrm>
              <a:off x="4836" y="2354"/>
              <a:ext cx="64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FFFF00"/>
                  </a:solidFill>
                  <a:latin typeface="+mn-lt"/>
                  <a:ea typeface="+mn-ea"/>
                </a:rPr>
                <a:t>波线</a:t>
              </a:r>
            </a:p>
          </p:txBody>
        </p:sp>
        <p:grpSp>
          <p:nvGrpSpPr>
            <p:cNvPr id="28694" name="Group 30"/>
            <p:cNvGrpSpPr>
              <a:grpSpLocks/>
            </p:cNvGrpSpPr>
            <p:nvPr/>
          </p:nvGrpSpPr>
          <p:grpSpPr bwMode="auto">
            <a:xfrm>
              <a:off x="4408" y="2195"/>
              <a:ext cx="843" cy="111"/>
              <a:chOff x="4272" y="384"/>
              <a:chExt cx="1056" cy="144"/>
            </a:xfrm>
          </p:grpSpPr>
          <p:sp>
            <p:nvSpPr>
              <p:cNvPr id="28730" name="Line 31"/>
              <p:cNvSpPr>
                <a:spLocks noChangeShapeType="1"/>
              </p:cNvSpPr>
              <p:nvPr/>
            </p:nvSpPr>
            <p:spPr bwMode="auto">
              <a:xfrm>
                <a:off x="4848" y="384"/>
                <a:ext cx="480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31" name="Line 32"/>
              <p:cNvSpPr>
                <a:spLocks noChangeShapeType="1"/>
              </p:cNvSpPr>
              <p:nvPr/>
            </p:nvSpPr>
            <p:spPr bwMode="auto">
              <a:xfrm flipV="1">
                <a:off x="4272" y="384"/>
                <a:ext cx="576" cy="144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p:grpSp>
          <p:nvGrpSpPr>
            <p:cNvPr id="28695" name="Group 33"/>
            <p:cNvGrpSpPr>
              <a:grpSpLocks/>
            </p:cNvGrpSpPr>
            <p:nvPr/>
          </p:nvGrpSpPr>
          <p:grpSpPr bwMode="auto">
            <a:xfrm>
              <a:off x="4484" y="2397"/>
              <a:ext cx="767" cy="464"/>
              <a:chOff x="4176" y="2304"/>
              <a:chExt cx="912" cy="576"/>
            </a:xfrm>
          </p:grpSpPr>
          <p:sp>
            <p:nvSpPr>
              <p:cNvPr id="28727" name="Line 34"/>
              <p:cNvSpPr>
                <a:spLocks noChangeShapeType="1"/>
              </p:cNvSpPr>
              <p:nvPr/>
            </p:nvSpPr>
            <p:spPr bwMode="auto">
              <a:xfrm>
                <a:off x="4176" y="2304"/>
                <a:ext cx="480" cy="305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28" name="Line 35"/>
              <p:cNvSpPr>
                <a:spLocks noChangeShapeType="1"/>
              </p:cNvSpPr>
              <p:nvPr/>
            </p:nvSpPr>
            <p:spPr bwMode="auto">
              <a:xfrm flipV="1">
                <a:off x="4176" y="2609"/>
                <a:ext cx="480" cy="271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29" name="Line 36"/>
              <p:cNvSpPr>
                <a:spLocks noChangeShapeType="1"/>
              </p:cNvSpPr>
              <p:nvPr/>
            </p:nvSpPr>
            <p:spPr bwMode="auto">
              <a:xfrm>
                <a:off x="4656" y="2609"/>
                <a:ext cx="432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p:grpSp>
          <p:nvGrpSpPr>
            <p:cNvPr id="28696" name="Group 51"/>
            <p:cNvGrpSpPr>
              <a:grpSpLocks/>
            </p:cNvGrpSpPr>
            <p:nvPr/>
          </p:nvGrpSpPr>
          <p:grpSpPr bwMode="auto">
            <a:xfrm>
              <a:off x="2140" y="1944"/>
              <a:ext cx="1188" cy="1146"/>
              <a:chOff x="3744" y="1680"/>
              <a:chExt cx="1488" cy="1488"/>
            </a:xfrm>
          </p:grpSpPr>
          <p:sp>
            <p:nvSpPr>
              <p:cNvPr id="28723" name="Line 52"/>
              <p:cNvSpPr>
                <a:spLocks noChangeShapeType="1"/>
              </p:cNvSpPr>
              <p:nvPr/>
            </p:nvSpPr>
            <p:spPr bwMode="auto">
              <a:xfrm flipH="1">
                <a:off x="3923" y="1891"/>
                <a:ext cx="1088" cy="1134"/>
              </a:xfrm>
              <a:prstGeom prst="line">
                <a:avLst/>
              </a:prstGeom>
              <a:noFill/>
              <a:ln w="19050">
                <a:solidFill>
                  <a:srgbClr val="66FF99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24" name="Line 53"/>
              <p:cNvSpPr>
                <a:spLocks noChangeShapeType="1"/>
              </p:cNvSpPr>
              <p:nvPr/>
            </p:nvSpPr>
            <p:spPr bwMode="auto">
              <a:xfrm rot="15890064" flipH="1">
                <a:off x="3889" y="1880"/>
                <a:ext cx="1089" cy="1134"/>
              </a:xfrm>
              <a:prstGeom prst="line">
                <a:avLst/>
              </a:prstGeom>
              <a:noFill/>
              <a:ln w="19050">
                <a:solidFill>
                  <a:srgbClr val="66FF99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25" name="Line 54"/>
              <p:cNvSpPr>
                <a:spLocks noChangeShapeType="1"/>
              </p:cNvSpPr>
              <p:nvPr/>
            </p:nvSpPr>
            <p:spPr bwMode="auto">
              <a:xfrm>
                <a:off x="3744" y="2472"/>
                <a:ext cx="1488" cy="0"/>
              </a:xfrm>
              <a:prstGeom prst="line">
                <a:avLst/>
              </a:prstGeom>
              <a:noFill/>
              <a:ln w="19050">
                <a:solidFill>
                  <a:srgbClr val="66FF99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26" name="Line 55"/>
              <p:cNvSpPr>
                <a:spLocks noChangeShapeType="1"/>
              </p:cNvSpPr>
              <p:nvPr/>
            </p:nvSpPr>
            <p:spPr bwMode="auto">
              <a:xfrm>
                <a:off x="4464" y="1680"/>
                <a:ext cx="0" cy="1488"/>
              </a:xfrm>
              <a:prstGeom prst="line">
                <a:avLst/>
              </a:prstGeom>
              <a:noFill/>
              <a:ln w="19050">
                <a:solidFill>
                  <a:srgbClr val="66FF99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p:sp>
          <p:nvSpPr>
            <p:cNvPr id="28697" name="Line 56"/>
            <p:cNvSpPr>
              <a:spLocks noChangeShapeType="1"/>
            </p:cNvSpPr>
            <p:nvPr/>
          </p:nvSpPr>
          <p:spPr bwMode="auto">
            <a:xfrm flipV="1">
              <a:off x="4101" y="1936"/>
              <a:ext cx="0" cy="92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28698" name="Line 57"/>
            <p:cNvSpPr>
              <a:spLocks noChangeShapeType="1"/>
            </p:cNvSpPr>
            <p:nvPr/>
          </p:nvSpPr>
          <p:spPr bwMode="auto">
            <a:xfrm>
              <a:off x="4101" y="2504"/>
              <a:ext cx="399" cy="17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28699" name="Text Box 58"/>
            <p:cNvSpPr txBox="1">
              <a:spLocks noChangeArrowheads="1"/>
            </p:cNvSpPr>
            <p:nvPr/>
          </p:nvSpPr>
          <p:spPr bwMode="auto">
            <a:xfrm>
              <a:off x="3526" y="2544"/>
              <a:ext cx="34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rgbClr val="FFFF00"/>
                  </a:solidFill>
                  <a:latin typeface="+mn-lt"/>
                  <a:ea typeface="+mn-ea"/>
                </a:rPr>
                <a:t>x</a:t>
              </a:r>
            </a:p>
          </p:txBody>
        </p:sp>
        <p:sp>
          <p:nvSpPr>
            <p:cNvPr id="28700" name="Text Box 59"/>
            <p:cNvSpPr txBox="1">
              <a:spLocks noChangeArrowheads="1"/>
            </p:cNvSpPr>
            <p:nvPr/>
          </p:nvSpPr>
          <p:spPr bwMode="auto">
            <a:xfrm>
              <a:off x="4441" y="2451"/>
              <a:ext cx="34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i="1" dirty="0">
                  <a:solidFill>
                    <a:srgbClr val="FFFF00"/>
                  </a:solidFill>
                  <a:latin typeface="+mn-lt"/>
                  <a:ea typeface="+mn-ea"/>
                </a:rPr>
                <a:t>y</a:t>
              </a:r>
            </a:p>
          </p:txBody>
        </p:sp>
        <p:sp>
          <p:nvSpPr>
            <p:cNvPr id="28701" name="Text Box 60"/>
            <p:cNvSpPr txBox="1">
              <a:spLocks noChangeArrowheads="1"/>
            </p:cNvSpPr>
            <p:nvPr/>
          </p:nvSpPr>
          <p:spPr bwMode="auto">
            <a:xfrm>
              <a:off x="4082" y="1786"/>
              <a:ext cx="34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i="1" dirty="0">
                  <a:solidFill>
                    <a:srgbClr val="FFFF00"/>
                  </a:solidFill>
                  <a:latin typeface="+mn-lt"/>
                  <a:ea typeface="+mn-ea"/>
                </a:rPr>
                <a:t>z</a:t>
              </a:r>
            </a:p>
          </p:txBody>
        </p:sp>
        <p:grpSp>
          <p:nvGrpSpPr>
            <p:cNvPr id="28702" name="Group 61"/>
            <p:cNvGrpSpPr>
              <a:grpSpLocks/>
            </p:cNvGrpSpPr>
            <p:nvPr/>
          </p:nvGrpSpPr>
          <p:grpSpPr bwMode="auto">
            <a:xfrm>
              <a:off x="3603" y="1917"/>
              <a:ext cx="1073" cy="1222"/>
              <a:chOff x="3072" y="1681"/>
              <a:chExt cx="1344" cy="1586"/>
            </a:xfrm>
          </p:grpSpPr>
          <p:sp>
            <p:nvSpPr>
              <p:cNvPr id="28717" name="Line 62"/>
              <p:cNvSpPr>
                <a:spLocks noChangeShapeType="1"/>
              </p:cNvSpPr>
              <p:nvPr/>
            </p:nvSpPr>
            <p:spPr bwMode="auto">
              <a:xfrm rot="1047542" flipH="1">
                <a:off x="3369" y="1681"/>
                <a:ext cx="735" cy="766"/>
              </a:xfrm>
              <a:prstGeom prst="line">
                <a:avLst/>
              </a:prstGeom>
              <a:noFill/>
              <a:ln w="19050">
                <a:solidFill>
                  <a:srgbClr val="66FF99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18" name="Line 63"/>
              <p:cNvSpPr>
                <a:spLocks noChangeShapeType="1"/>
              </p:cNvSpPr>
              <p:nvPr/>
            </p:nvSpPr>
            <p:spPr bwMode="auto">
              <a:xfrm rot="15049811" flipH="1">
                <a:off x="3363" y="1724"/>
                <a:ext cx="703" cy="733"/>
              </a:xfrm>
              <a:prstGeom prst="line">
                <a:avLst/>
              </a:prstGeom>
              <a:noFill/>
              <a:ln w="19050">
                <a:solidFill>
                  <a:srgbClr val="66FF99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19" name="Line 64"/>
              <p:cNvSpPr>
                <a:spLocks noChangeShapeType="1"/>
              </p:cNvSpPr>
              <p:nvPr/>
            </p:nvSpPr>
            <p:spPr bwMode="auto">
              <a:xfrm rot="1047542" flipH="1">
                <a:off x="3378" y="2529"/>
                <a:ext cx="700" cy="730"/>
              </a:xfrm>
              <a:prstGeom prst="line">
                <a:avLst/>
              </a:prstGeom>
              <a:noFill/>
              <a:ln w="19050">
                <a:solidFill>
                  <a:srgbClr val="66FF99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20" name="Line 65"/>
              <p:cNvSpPr>
                <a:spLocks noChangeShapeType="1"/>
              </p:cNvSpPr>
              <p:nvPr/>
            </p:nvSpPr>
            <p:spPr bwMode="auto">
              <a:xfrm rot="15049811" flipH="1">
                <a:off x="3353" y="2549"/>
                <a:ext cx="703" cy="733"/>
              </a:xfrm>
              <a:prstGeom prst="line">
                <a:avLst/>
              </a:prstGeom>
              <a:noFill/>
              <a:ln w="19050">
                <a:solidFill>
                  <a:srgbClr val="66FF99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21" name="Line 66"/>
              <p:cNvSpPr>
                <a:spLocks noChangeShapeType="1"/>
              </p:cNvSpPr>
              <p:nvPr/>
            </p:nvSpPr>
            <p:spPr bwMode="auto">
              <a:xfrm>
                <a:off x="3096" y="2916"/>
                <a:ext cx="1320" cy="0"/>
              </a:xfrm>
              <a:prstGeom prst="line">
                <a:avLst/>
              </a:prstGeom>
              <a:noFill/>
              <a:ln w="19050">
                <a:solidFill>
                  <a:srgbClr val="66FF99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22" name="Line 67"/>
              <p:cNvSpPr>
                <a:spLocks noChangeShapeType="1"/>
              </p:cNvSpPr>
              <p:nvPr/>
            </p:nvSpPr>
            <p:spPr bwMode="auto">
              <a:xfrm>
                <a:off x="3072" y="2088"/>
                <a:ext cx="1296" cy="0"/>
              </a:xfrm>
              <a:prstGeom prst="line">
                <a:avLst/>
              </a:prstGeom>
              <a:noFill/>
              <a:ln w="19050">
                <a:solidFill>
                  <a:srgbClr val="66FF99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p:grpSp>
          <p:nvGrpSpPr>
            <p:cNvPr id="28703" name="Group 68"/>
            <p:cNvGrpSpPr>
              <a:grpSpLocks/>
            </p:cNvGrpSpPr>
            <p:nvPr/>
          </p:nvGrpSpPr>
          <p:grpSpPr bwMode="auto">
            <a:xfrm>
              <a:off x="3814" y="2058"/>
              <a:ext cx="575" cy="951"/>
              <a:chOff x="3353" y="1959"/>
              <a:chExt cx="721" cy="1235"/>
            </a:xfrm>
          </p:grpSpPr>
          <p:sp>
            <p:nvSpPr>
              <p:cNvPr id="28709" name="Oval 69"/>
              <p:cNvSpPr>
                <a:spLocks noChangeArrowheads="1"/>
              </p:cNvSpPr>
              <p:nvPr/>
            </p:nvSpPr>
            <p:spPr bwMode="auto">
              <a:xfrm>
                <a:off x="3353" y="2781"/>
                <a:ext cx="721" cy="413"/>
              </a:xfrm>
              <a:prstGeom prst="ellipse">
                <a:avLst/>
              </a:prstGeom>
              <a:noFill/>
              <a:ln w="28575" algn="ctr">
                <a:solidFill>
                  <a:srgbClr val="FFFF99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710" name="Line 70"/>
              <p:cNvSpPr>
                <a:spLocks noChangeShapeType="1"/>
              </p:cNvSpPr>
              <p:nvPr/>
            </p:nvSpPr>
            <p:spPr bwMode="auto">
              <a:xfrm>
                <a:off x="3555" y="2154"/>
                <a:ext cx="0" cy="862"/>
              </a:xfrm>
              <a:prstGeom prst="line">
                <a:avLst/>
              </a:prstGeom>
              <a:noFill/>
              <a:ln w="28575">
                <a:solidFill>
                  <a:srgbClr val="FFFF99"/>
                </a:solidFill>
                <a:prstDash val="dash"/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11" name="Oval 71"/>
              <p:cNvSpPr>
                <a:spLocks noChangeArrowheads="1"/>
              </p:cNvSpPr>
              <p:nvPr/>
            </p:nvSpPr>
            <p:spPr bwMode="auto">
              <a:xfrm>
                <a:off x="3557" y="2905"/>
                <a:ext cx="320" cy="181"/>
              </a:xfrm>
              <a:prstGeom prst="ellipse">
                <a:avLst/>
              </a:prstGeom>
              <a:noFill/>
              <a:ln w="28575" algn="ctr">
                <a:solidFill>
                  <a:srgbClr val="FFFF99"/>
                </a:solidFill>
                <a:prstDash val="dash"/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712" name="Line 72"/>
              <p:cNvSpPr>
                <a:spLocks noChangeShapeType="1"/>
              </p:cNvSpPr>
              <p:nvPr/>
            </p:nvSpPr>
            <p:spPr bwMode="auto">
              <a:xfrm>
                <a:off x="4073" y="2202"/>
                <a:ext cx="0" cy="824"/>
              </a:xfrm>
              <a:prstGeom prst="line">
                <a:avLst/>
              </a:prstGeom>
              <a:noFill/>
              <a:ln w="28575">
                <a:solidFill>
                  <a:srgbClr val="FFFF99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13" name="Line 73"/>
              <p:cNvSpPr>
                <a:spLocks noChangeShapeType="1"/>
              </p:cNvSpPr>
              <p:nvPr/>
            </p:nvSpPr>
            <p:spPr bwMode="auto">
              <a:xfrm>
                <a:off x="3879" y="2176"/>
                <a:ext cx="0" cy="848"/>
              </a:xfrm>
              <a:prstGeom prst="line">
                <a:avLst/>
              </a:prstGeom>
              <a:noFill/>
              <a:ln w="28575">
                <a:solidFill>
                  <a:srgbClr val="FFFF99"/>
                </a:solidFill>
                <a:prstDash val="dash"/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14" name="Line 74"/>
              <p:cNvSpPr>
                <a:spLocks noChangeShapeType="1"/>
              </p:cNvSpPr>
              <p:nvPr/>
            </p:nvSpPr>
            <p:spPr bwMode="auto">
              <a:xfrm>
                <a:off x="3358" y="2174"/>
                <a:ext cx="0" cy="848"/>
              </a:xfrm>
              <a:prstGeom prst="line">
                <a:avLst/>
              </a:prstGeom>
              <a:noFill/>
              <a:ln w="28575">
                <a:solidFill>
                  <a:srgbClr val="FFFF99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15" name="Oval 75"/>
              <p:cNvSpPr>
                <a:spLocks noChangeArrowheads="1"/>
              </p:cNvSpPr>
              <p:nvPr/>
            </p:nvSpPr>
            <p:spPr bwMode="auto">
              <a:xfrm>
                <a:off x="3353" y="1959"/>
                <a:ext cx="721" cy="407"/>
              </a:xfrm>
              <a:prstGeom prst="ellipse">
                <a:avLst/>
              </a:prstGeom>
              <a:noFill/>
              <a:ln w="28575" algn="ctr">
                <a:solidFill>
                  <a:srgbClr val="FFFF99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716" name="Oval 76"/>
              <p:cNvSpPr>
                <a:spLocks noChangeArrowheads="1"/>
              </p:cNvSpPr>
              <p:nvPr/>
            </p:nvSpPr>
            <p:spPr bwMode="auto">
              <a:xfrm>
                <a:off x="3557" y="2083"/>
                <a:ext cx="320" cy="181"/>
              </a:xfrm>
              <a:prstGeom prst="ellipse">
                <a:avLst/>
              </a:prstGeom>
              <a:noFill/>
              <a:ln w="28575" algn="ctr">
                <a:solidFill>
                  <a:srgbClr val="FFFF99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28704" name="Line 77"/>
            <p:cNvSpPr>
              <a:spLocks noChangeShapeType="1"/>
            </p:cNvSpPr>
            <p:nvPr/>
          </p:nvSpPr>
          <p:spPr bwMode="auto">
            <a:xfrm flipH="1">
              <a:off x="3732" y="2505"/>
              <a:ext cx="363" cy="209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pic>
          <p:nvPicPr>
            <p:cNvPr id="28705" name="Picture 163" descr="波面1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336598"/>
                </a:clrFrom>
                <a:clrTo>
                  <a:srgbClr val="33659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75" t="31841" r="35135" b="25705"/>
            <a:stretch>
              <a:fillRect/>
            </a:stretch>
          </p:blipFill>
          <p:spPr bwMode="auto">
            <a:xfrm>
              <a:off x="287" y="2121"/>
              <a:ext cx="498" cy="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06" name="Picture 164" descr="波面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336598"/>
                </a:clrFrom>
                <a:clrTo>
                  <a:srgbClr val="33659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40" t="20297" r="21167" b="23267"/>
            <a:stretch>
              <a:fillRect/>
            </a:stretch>
          </p:blipFill>
          <p:spPr bwMode="auto">
            <a:xfrm>
              <a:off x="315" y="2069"/>
              <a:ext cx="1094" cy="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07" name="Picture 166" descr="波前2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336598"/>
                </a:clrFrom>
                <a:clrTo>
                  <a:srgbClr val="33659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8" t="3400" r="5685" b="5702"/>
            <a:stretch>
              <a:fillRect/>
            </a:stretch>
          </p:blipFill>
          <p:spPr bwMode="auto">
            <a:xfrm>
              <a:off x="295" y="2115"/>
              <a:ext cx="1296" cy="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708" name="Text Box 171"/>
            <p:cNvSpPr txBox="1">
              <a:spLocks noChangeArrowheads="1"/>
            </p:cNvSpPr>
            <p:nvPr/>
          </p:nvSpPr>
          <p:spPr bwMode="auto">
            <a:xfrm>
              <a:off x="535" y="3006"/>
              <a:ext cx="96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FFFF00"/>
                  </a:solidFill>
                  <a:latin typeface="+mn-lt"/>
                  <a:ea typeface="+mn-ea"/>
                </a:rPr>
                <a:t>平面波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20218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6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6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6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10" grpId="0"/>
      <p:bldP spid="106534" grpId="0"/>
      <p:bldP spid="1065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2273237" y="4811024"/>
            <a:ext cx="9186862" cy="523876"/>
            <a:chOff x="340" y="2886"/>
            <a:chExt cx="5787" cy="330"/>
          </a:xfrm>
        </p:grpSpPr>
        <p:sp>
          <p:nvSpPr>
            <p:cNvPr id="30763" name="Rectangle 42"/>
            <p:cNvSpPr>
              <a:spLocks noChangeArrowheads="1"/>
            </p:cNvSpPr>
            <p:nvPr/>
          </p:nvSpPr>
          <p:spPr bwMode="auto">
            <a:xfrm>
              <a:off x="521" y="2886"/>
              <a:ext cx="560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波在各向同性介质中传播时，波线和波面垂直。</a:t>
              </a:r>
            </a:p>
          </p:txBody>
        </p:sp>
        <p:pic>
          <p:nvPicPr>
            <p:cNvPr id="30764" name="Picture 80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2941"/>
              <a:ext cx="181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83"/>
          <p:cNvGrpSpPr>
            <a:grpSpLocks/>
          </p:cNvGrpSpPr>
          <p:nvPr/>
        </p:nvGrpSpPr>
        <p:grpSpPr bwMode="auto">
          <a:xfrm>
            <a:off x="2273238" y="5458717"/>
            <a:ext cx="9186862" cy="954088"/>
            <a:chOff x="340" y="3292"/>
            <a:chExt cx="5787" cy="601"/>
          </a:xfrm>
        </p:grpSpPr>
        <p:sp>
          <p:nvSpPr>
            <p:cNvPr id="30761" name="Rectangle 79"/>
            <p:cNvSpPr>
              <a:spLocks noChangeArrowheads="1"/>
            </p:cNvSpPr>
            <p:nvPr/>
          </p:nvSpPr>
          <p:spPr bwMode="auto">
            <a:xfrm>
              <a:off x="521" y="3292"/>
              <a:ext cx="5606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在远离波源的球面波波面上的任何一个小部分，都可视为平面波。</a:t>
              </a:r>
            </a:p>
          </p:txBody>
        </p:sp>
        <p:pic>
          <p:nvPicPr>
            <p:cNvPr id="30762" name="Picture 81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3339"/>
              <a:ext cx="181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组合 39"/>
          <p:cNvGrpSpPr>
            <a:grpSpLocks/>
          </p:cNvGrpSpPr>
          <p:nvPr/>
        </p:nvGrpSpPr>
        <p:grpSpPr bwMode="auto">
          <a:xfrm>
            <a:off x="2614549" y="850202"/>
            <a:ext cx="3352800" cy="2978150"/>
            <a:chOff x="1127125" y="642938"/>
            <a:chExt cx="3352800" cy="2978150"/>
          </a:xfrm>
        </p:grpSpPr>
        <p:sp>
          <p:nvSpPr>
            <p:cNvPr id="30749" name="Rectangle 44"/>
            <p:cNvSpPr>
              <a:spLocks noChangeArrowheads="1"/>
            </p:cNvSpPr>
            <p:nvPr/>
          </p:nvSpPr>
          <p:spPr bwMode="auto">
            <a:xfrm>
              <a:off x="1873250" y="642938"/>
              <a:ext cx="2133600" cy="52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rgbClr val="FF0000"/>
                  </a:solidFill>
                  <a:latin typeface="+mn-lt"/>
                  <a:ea typeface="+mn-ea"/>
                </a:rPr>
                <a:t>平面波</a:t>
              </a:r>
            </a:p>
          </p:txBody>
        </p:sp>
        <p:grpSp>
          <p:nvGrpSpPr>
            <p:cNvPr id="30750" name="Group 46"/>
            <p:cNvGrpSpPr>
              <a:grpSpLocks/>
            </p:cNvGrpSpPr>
            <p:nvPr/>
          </p:nvGrpSpPr>
          <p:grpSpPr bwMode="auto">
            <a:xfrm>
              <a:off x="1127125" y="1558926"/>
              <a:ext cx="3352800" cy="1828800"/>
              <a:chOff x="922" y="1393"/>
              <a:chExt cx="2112" cy="1152"/>
            </a:xfrm>
          </p:grpSpPr>
          <p:sp>
            <p:nvSpPr>
              <p:cNvPr id="30756" name="Line 47"/>
              <p:cNvSpPr>
                <a:spLocks noChangeShapeType="1"/>
              </p:cNvSpPr>
              <p:nvPr/>
            </p:nvSpPr>
            <p:spPr bwMode="auto">
              <a:xfrm>
                <a:off x="922" y="1393"/>
                <a:ext cx="211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0757" name="Line 48"/>
              <p:cNvSpPr>
                <a:spLocks noChangeShapeType="1"/>
              </p:cNvSpPr>
              <p:nvPr/>
            </p:nvSpPr>
            <p:spPr bwMode="auto">
              <a:xfrm>
                <a:off x="922" y="1681"/>
                <a:ext cx="211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0758" name="Line 49"/>
              <p:cNvSpPr>
                <a:spLocks noChangeShapeType="1"/>
              </p:cNvSpPr>
              <p:nvPr/>
            </p:nvSpPr>
            <p:spPr bwMode="auto">
              <a:xfrm>
                <a:off x="922" y="1969"/>
                <a:ext cx="211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0759" name="Line 50"/>
              <p:cNvSpPr>
                <a:spLocks noChangeShapeType="1"/>
              </p:cNvSpPr>
              <p:nvPr/>
            </p:nvSpPr>
            <p:spPr bwMode="auto">
              <a:xfrm>
                <a:off x="922" y="2257"/>
                <a:ext cx="211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0760" name="Line 51"/>
              <p:cNvSpPr>
                <a:spLocks noChangeShapeType="1"/>
              </p:cNvSpPr>
              <p:nvPr/>
            </p:nvSpPr>
            <p:spPr bwMode="auto">
              <a:xfrm>
                <a:off x="922" y="2545"/>
                <a:ext cx="211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p:sp>
          <p:nvSpPr>
            <p:cNvPr id="30751" name="Line 52"/>
            <p:cNvSpPr>
              <a:spLocks noChangeShapeType="1"/>
            </p:cNvSpPr>
            <p:nvPr/>
          </p:nvSpPr>
          <p:spPr bwMode="auto">
            <a:xfrm>
              <a:off x="1720850" y="1257301"/>
              <a:ext cx="0" cy="23622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30752" name="Line 53"/>
            <p:cNvSpPr>
              <a:spLocks noChangeShapeType="1"/>
            </p:cNvSpPr>
            <p:nvPr/>
          </p:nvSpPr>
          <p:spPr bwMode="auto">
            <a:xfrm>
              <a:off x="2254250" y="1258888"/>
              <a:ext cx="0" cy="23622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30753" name="Line 54"/>
            <p:cNvSpPr>
              <a:spLocks noChangeShapeType="1"/>
            </p:cNvSpPr>
            <p:nvPr/>
          </p:nvSpPr>
          <p:spPr bwMode="auto">
            <a:xfrm>
              <a:off x="2787650" y="1257301"/>
              <a:ext cx="0" cy="23622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30754" name="Line 55"/>
            <p:cNvSpPr>
              <a:spLocks noChangeShapeType="1"/>
            </p:cNvSpPr>
            <p:nvPr/>
          </p:nvSpPr>
          <p:spPr bwMode="auto">
            <a:xfrm>
              <a:off x="3321050" y="1257301"/>
              <a:ext cx="0" cy="23622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30755" name="Line 56"/>
            <p:cNvSpPr>
              <a:spLocks noChangeShapeType="1"/>
            </p:cNvSpPr>
            <p:nvPr/>
          </p:nvSpPr>
          <p:spPr bwMode="auto">
            <a:xfrm>
              <a:off x="3854450" y="1257301"/>
              <a:ext cx="0" cy="23622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</p:grpSp>
      <p:grpSp>
        <p:nvGrpSpPr>
          <p:cNvPr id="6" name="组合 40"/>
          <p:cNvGrpSpPr>
            <a:grpSpLocks/>
          </p:cNvGrpSpPr>
          <p:nvPr/>
        </p:nvGrpSpPr>
        <p:grpSpPr bwMode="auto">
          <a:xfrm>
            <a:off x="7944231" y="862903"/>
            <a:ext cx="2690812" cy="3009900"/>
            <a:chOff x="5888038" y="642938"/>
            <a:chExt cx="2690812" cy="3009900"/>
          </a:xfrm>
        </p:grpSpPr>
        <p:sp>
          <p:nvSpPr>
            <p:cNvPr id="30739" name="Rectangle 45"/>
            <p:cNvSpPr>
              <a:spLocks noChangeArrowheads="1"/>
            </p:cNvSpPr>
            <p:nvPr/>
          </p:nvSpPr>
          <p:spPr bwMode="auto">
            <a:xfrm>
              <a:off x="6445250" y="642938"/>
              <a:ext cx="2133600" cy="52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rgbClr val="FF0000"/>
                  </a:solidFill>
                  <a:latin typeface="+mn-lt"/>
                  <a:ea typeface="+mn-ea"/>
                </a:rPr>
                <a:t>球面波</a:t>
              </a:r>
            </a:p>
          </p:txBody>
        </p:sp>
        <p:sp>
          <p:nvSpPr>
            <p:cNvPr id="30740" name="Oval 57"/>
            <p:cNvSpPr>
              <a:spLocks noChangeArrowheads="1"/>
            </p:cNvSpPr>
            <p:nvPr/>
          </p:nvSpPr>
          <p:spPr bwMode="auto">
            <a:xfrm>
              <a:off x="6210300" y="1444626"/>
              <a:ext cx="1968500" cy="1968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30741" name="Oval 58"/>
            <p:cNvSpPr>
              <a:spLocks noChangeArrowheads="1"/>
            </p:cNvSpPr>
            <p:nvPr/>
          </p:nvSpPr>
          <p:spPr bwMode="auto">
            <a:xfrm>
              <a:off x="6415088" y="1682751"/>
              <a:ext cx="1511300" cy="15113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30742" name="Oval 59"/>
            <p:cNvSpPr>
              <a:spLocks noChangeArrowheads="1"/>
            </p:cNvSpPr>
            <p:nvPr/>
          </p:nvSpPr>
          <p:spPr bwMode="auto">
            <a:xfrm>
              <a:off x="6650038" y="1946276"/>
              <a:ext cx="1054100" cy="977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30743" name="Oval 60"/>
            <p:cNvSpPr>
              <a:spLocks noChangeArrowheads="1"/>
            </p:cNvSpPr>
            <p:nvPr/>
          </p:nvSpPr>
          <p:spPr bwMode="auto">
            <a:xfrm>
              <a:off x="6924675" y="2174876"/>
              <a:ext cx="520700" cy="5207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+mn-lt"/>
                <a:ea typeface="+mn-ea"/>
              </a:endParaRPr>
            </a:p>
          </p:txBody>
        </p:sp>
        <p:grpSp>
          <p:nvGrpSpPr>
            <p:cNvPr id="30744" name="Group 61"/>
            <p:cNvGrpSpPr>
              <a:grpSpLocks/>
            </p:cNvGrpSpPr>
            <p:nvPr/>
          </p:nvGrpSpPr>
          <p:grpSpPr bwMode="auto">
            <a:xfrm>
              <a:off x="5888038" y="1138238"/>
              <a:ext cx="2667000" cy="2514600"/>
              <a:chOff x="3898" y="1153"/>
              <a:chExt cx="1680" cy="1584"/>
            </a:xfrm>
          </p:grpSpPr>
          <p:sp>
            <p:nvSpPr>
              <p:cNvPr id="30745" name="Line 62"/>
              <p:cNvSpPr>
                <a:spLocks noChangeShapeType="1"/>
              </p:cNvSpPr>
              <p:nvPr/>
            </p:nvSpPr>
            <p:spPr bwMode="auto">
              <a:xfrm>
                <a:off x="3898" y="1969"/>
                <a:ext cx="168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stealth" w="med" len="lg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0746" name="Line 63"/>
              <p:cNvSpPr>
                <a:spLocks noChangeShapeType="1"/>
              </p:cNvSpPr>
              <p:nvPr/>
            </p:nvSpPr>
            <p:spPr bwMode="auto">
              <a:xfrm>
                <a:off x="4714" y="1153"/>
                <a:ext cx="0" cy="158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stealth" w="med" len="lg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0747" name="Line 64"/>
              <p:cNvSpPr>
                <a:spLocks noChangeShapeType="1"/>
              </p:cNvSpPr>
              <p:nvPr/>
            </p:nvSpPr>
            <p:spPr bwMode="auto">
              <a:xfrm flipV="1">
                <a:off x="4138" y="1345"/>
                <a:ext cx="1200" cy="120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stealth" w="med" len="lg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0748" name="Line 65"/>
              <p:cNvSpPr>
                <a:spLocks noChangeShapeType="1"/>
              </p:cNvSpPr>
              <p:nvPr/>
            </p:nvSpPr>
            <p:spPr bwMode="auto">
              <a:xfrm flipH="1" flipV="1">
                <a:off x="4090" y="1345"/>
                <a:ext cx="1248" cy="124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stealth" w="med" len="lg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56342" name="AutoShape 84"/>
          <p:cNvSpPr>
            <a:spLocks noChangeArrowheads="1"/>
          </p:cNvSpPr>
          <p:nvPr/>
        </p:nvSpPr>
        <p:spPr bwMode="auto">
          <a:xfrm>
            <a:off x="6251733" y="2745415"/>
            <a:ext cx="1087439" cy="503238"/>
          </a:xfrm>
          <a:prstGeom prst="wedgeRoundRectCallout">
            <a:avLst>
              <a:gd name="adj1" fmla="val -112298"/>
              <a:gd name="adj2" fmla="val -153823"/>
              <a:gd name="adj3" fmla="val 16667"/>
            </a:avLst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</a:rPr>
              <a:t>波线</a:t>
            </a:r>
          </a:p>
        </p:txBody>
      </p:sp>
      <p:grpSp>
        <p:nvGrpSpPr>
          <p:cNvPr id="8" name="组合 41"/>
          <p:cNvGrpSpPr>
            <a:grpSpLocks/>
          </p:cNvGrpSpPr>
          <p:nvPr/>
        </p:nvGrpSpPr>
        <p:grpSpPr bwMode="auto">
          <a:xfrm>
            <a:off x="2590927" y="3860102"/>
            <a:ext cx="1128141" cy="523220"/>
            <a:chOff x="858838" y="3665538"/>
            <a:chExt cx="1128141" cy="523220"/>
          </a:xfrm>
        </p:grpSpPr>
        <p:sp>
          <p:nvSpPr>
            <p:cNvPr id="30737" name="AutoShape 86"/>
            <p:cNvSpPr>
              <a:spLocks noChangeArrowheads="1"/>
            </p:cNvSpPr>
            <p:nvPr/>
          </p:nvSpPr>
          <p:spPr bwMode="auto">
            <a:xfrm>
              <a:off x="858838" y="3665538"/>
              <a:ext cx="1014411" cy="504825"/>
            </a:xfrm>
            <a:prstGeom prst="wedgeRoundRectCallout">
              <a:avLst>
                <a:gd name="adj1" fmla="val 115083"/>
                <a:gd name="adj2" fmla="val -84593"/>
                <a:gd name="adj3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30738" name="Text Box 85"/>
            <p:cNvSpPr txBox="1">
              <a:spLocks noChangeArrowheads="1"/>
            </p:cNvSpPr>
            <p:nvPr/>
          </p:nvSpPr>
          <p:spPr bwMode="auto">
            <a:xfrm>
              <a:off x="907479" y="3665538"/>
              <a:ext cx="10795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+mn-lt"/>
                  <a:ea typeface="+mn-ea"/>
                </a:rPr>
                <a:t>波面</a:t>
              </a:r>
            </a:p>
          </p:txBody>
        </p:sp>
      </p:grpSp>
      <p:grpSp>
        <p:nvGrpSpPr>
          <p:cNvPr id="9" name="组合 42"/>
          <p:cNvGrpSpPr>
            <a:grpSpLocks/>
          </p:cNvGrpSpPr>
          <p:nvPr/>
        </p:nvGrpSpPr>
        <p:grpSpPr bwMode="auto">
          <a:xfrm>
            <a:off x="5740812" y="3903366"/>
            <a:ext cx="1021842" cy="523220"/>
            <a:chOff x="4171950" y="3665538"/>
            <a:chExt cx="1021842" cy="523220"/>
          </a:xfrm>
        </p:grpSpPr>
        <p:sp>
          <p:nvSpPr>
            <p:cNvPr id="30735" name="AutoShape 88"/>
            <p:cNvSpPr>
              <a:spLocks noChangeArrowheads="1"/>
            </p:cNvSpPr>
            <p:nvPr/>
          </p:nvSpPr>
          <p:spPr bwMode="auto">
            <a:xfrm>
              <a:off x="4171950" y="3665538"/>
              <a:ext cx="985266" cy="504825"/>
            </a:xfrm>
            <a:prstGeom prst="wedgeRoundRectCallout">
              <a:avLst>
                <a:gd name="adj1" fmla="val -90481"/>
                <a:gd name="adj2" fmla="val -93398"/>
                <a:gd name="adj3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30736" name="Text Box 87"/>
            <p:cNvSpPr txBox="1">
              <a:spLocks noChangeArrowheads="1"/>
            </p:cNvSpPr>
            <p:nvPr/>
          </p:nvSpPr>
          <p:spPr bwMode="auto">
            <a:xfrm>
              <a:off x="4208526" y="3665538"/>
              <a:ext cx="98526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+mn-lt"/>
                  <a:ea typeface="+mn-ea"/>
                </a:rPr>
                <a:t>波前</a:t>
              </a:r>
            </a:p>
          </p:txBody>
        </p:sp>
      </p:grpSp>
      <p:grpSp>
        <p:nvGrpSpPr>
          <p:cNvPr id="10" name="组合 44"/>
          <p:cNvGrpSpPr>
            <a:grpSpLocks/>
          </p:cNvGrpSpPr>
          <p:nvPr/>
        </p:nvGrpSpPr>
        <p:grpSpPr bwMode="auto">
          <a:xfrm>
            <a:off x="6900226" y="1509016"/>
            <a:ext cx="1086869" cy="584053"/>
            <a:chOff x="4844032" y="1289051"/>
            <a:chExt cx="1086869" cy="584053"/>
          </a:xfrm>
        </p:grpSpPr>
        <p:sp>
          <p:nvSpPr>
            <p:cNvPr id="30733" name="AutoShape 90"/>
            <p:cNvSpPr>
              <a:spLocks noChangeArrowheads="1"/>
            </p:cNvSpPr>
            <p:nvPr/>
          </p:nvSpPr>
          <p:spPr bwMode="auto">
            <a:xfrm>
              <a:off x="4844032" y="1289051"/>
              <a:ext cx="1086869" cy="576263"/>
            </a:xfrm>
            <a:prstGeom prst="wedgeRoundRectCallout">
              <a:avLst>
                <a:gd name="adj1" fmla="val 95014"/>
                <a:gd name="adj2" fmla="val 10430"/>
                <a:gd name="adj3" fmla="val 16667"/>
              </a:avLst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30734" name="Rectangle 89"/>
            <p:cNvSpPr>
              <a:spLocks noChangeArrowheads="1"/>
            </p:cNvSpPr>
            <p:nvPr/>
          </p:nvSpPr>
          <p:spPr bwMode="auto">
            <a:xfrm>
              <a:off x="4929378" y="1349884"/>
              <a:ext cx="92868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+mn-lt"/>
                  <a:ea typeface="+mn-ea"/>
                </a:rPr>
                <a:t>波线</a:t>
              </a:r>
            </a:p>
          </p:txBody>
        </p:sp>
      </p:grpSp>
      <p:grpSp>
        <p:nvGrpSpPr>
          <p:cNvPr id="11" name="组合 43"/>
          <p:cNvGrpSpPr>
            <a:grpSpLocks/>
          </p:cNvGrpSpPr>
          <p:nvPr/>
        </p:nvGrpSpPr>
        <p:grpSpPr bwMode="auto">
          <a:xfrm>
            <a:off x="7812469" y="3885504"/>
            <a:ext cx="974249" cy="523220"/>
            <a:chOff x="5756275" y="3665538"/>
            <a:chExt cx="974249" cy="523220"/>
          </a:xfrm>
        </p:grpSpPr>
        <p:sp>
          <p:nvSpPr>
            <p:cNvPr id="30731" name="AutoShape 92"/>
            <p:cNvSpPr>
              <a:spLocks noChangeArrowheads="1"/>
            </p:cNvSpPr>
            <p:nvPr/>
          </p:nvSpPr>
          <p:spPr bwMode="auto">
            <a:xfrm>
              <a:off x="5756275" y="3665538"/>
              <a:ext cx="974249" cy="504825"/>
            </a:xfrm>
            <a:prstGeom prst="wedgeRoundRectCallout">
              <a:avLst>
                <a:gd name="adj1" fmla="val 74407"/>
                <a:gd name="adj2" fmla="val -111005"/>
                <a:gd name="adj3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30732" name="Rectangle 91"/>
            <p:cNvSpPr>
              <a:spLocks noChangeArrowheads="1"/>
            </p:cNvSpPr>
            <p:nvPr/>
          </p:nvSpPr>
          <p:spPr bwMode="auto">
            <a:xfrm>
              <a:off x="5778945" y="3665538"/>
              <a:ext cx="90281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+mn-lt"/>
                  <a:ea typeface="+mn-ea"/>
                </a:rPr>
                <a:t>波前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71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22"/>
          <p:cNvSpPr>
            <a:spLocks noChangeArrowheads="1"/>
          </p:cNvSpPr>
          <p:nvPr/>
        </p:nvSpPr>
        <p:spPr bwMode="auto">
          <a:xfrm>
            <a:off x="1975296" y="526162"/>
            <a:ext cx="38877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四、波的特征量</a:t>
            </a:r>
          </a:p>
        </p:txBody>
      </p:sp>
      <p:sp>
        <p:nvSpPr>
          <p:cNvPr id="32772" name="Text Box 23"/>
          <p:cNvSpPr txBox="1">
            <a:spLocks noChangeArrowheads="1"/>
          </p:cNvSpPr>
          <p:nvPr/>
        </p:nvSpPr>
        <p:spPr bwMode="auto">
          <a:xfrm>
            <a:off x="4120007" y="2820099"/>
            <a:ext cx="5562600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2046732" y="5094165"/>
            <a:ext cx="2520950" cy="523875"/>
            <a:chOff x="476" y="2976"/>
            <a:chExt cx="1588" cy="330"/>
          </a:xfrm>
        </p:grpSpPr>
        <p:pic>
          <p:nvPicPr>
            <p:cNvPr id="32796" name="Picture 37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3022"/>
              <a:ext cx="19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97" name="Text Box 38"/>
            <p:cNvSpPr txBox="1">
              <a:spLocks noChangeArrowheads="1"/>
            </p:cNvSpPr>
            <p:nvPr/>
          </p:nvSpPr>
          <p:spPr bwMode="auto">
            <a:xfrm>
              <a:off x="748" y="2976"/>
              <a:ext cx="131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基本关系：</a:t>
              </a:r>
            </a:p>
          </p:txBody>
        </p:sp>
      </p:grpSp>
      <p:grpSp>
        <p:nvGrpSpPr>
          <p:cNvPr id="32792" name="Group 39"/>
          <p:cNvGrpSpPr>
            <a:grpSpLocks/>
          </p:cNvGrpSpPr>
          <p:nvPr/>
        </p:nvGrpSpPr>
        <p:grpSpPr bwMode="auto">
          <a:xfrm>
            <a:off x="2046732" y="1405637"/>
            <a:ext cx="9426575" cy="954088"/>
            <a:chOff x="476" y="824"/>
            <a:chExt cx="5938" cy="6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94" name="Rectangle 21"/>
                <p:cNvSpPr>
                  <a:spLocks noChangeArrowheads="1"/>
                </p:cNvSpPr>
                <p:nvPr/>
              </p:nvSpPr>
              <p:spPr bwMode="auto">
                <a:xfrm>
                  <a:off x="748" y="824"/>
                  <a:ext cx="5666" cy="6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800" dirty="0">
                      <a:solidFill>
                        <a:srgbClr val="FF0000"/>
                      </a:solidFill>
                      <a:latin typeface="+mn-lt"/>
                      <a:ea typeface="+mn-ea"/>
                    </a:rPr>
                    <a:t>波长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a14:m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)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：同一波线上相邻两个相位差为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的质点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之间的距离；即波源作一次完全振动时波前进的距离。</a:t>
                  </a:r>
                </a:p>
              </p:txBody>
            </p:sp>
          </mc:Choice>
          <mc:Fallback xmlns="">
            <p:sp>
              <p:nvSpPr>
                <p:cNvPr id="32794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" y="824"/>
                  <a:ext cx="5666" cy="601"/>
                </a:xfrm>
                <a:prstGeom prst="rect">
                  <a:avLst/>
                </a:prstGeom>
                <a:blipFill>
                  <a:blip r:embed="rId4"/>
                  <a:stretch>
                    <a:fillRect l="-1424" t="-7051" r="-1356" b="-1730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795" name="Picture 32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887"/>
              <a:ext cx="19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788" name="Group 40"/>
          <p:cNvGrpSpPr>
            <a:grpSpLocks/>
          </p:cNvGrpSpPr>
          <p:nvPr/>
        </p:nvGrpSpPr>
        <p:grpSpPr bwMode="auto">
          <a:xfrm>
            <a:off x="2046732" y="2478347"/>
            <a:ext cx="9472613" cy="630238"/>
            <a:chOff x="476" y="1661"/>
            <a:chExt cx="5967" cy="3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90" name="Rectangle 24"/>
                <p:cNvSpPr>
                  <a:spLocks noChangeArrowheads="1"/>
                </p:cNvSpPr>
                <p:nvPr/>
              </p:nvSpPr>
              <p:spPr bwMode="auto">
                <a:xfrm>
                  <a:off x="748" y="1661"/>
                  <a:ext cx="5695" cy="3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lnSpc>
                      <a:spcPct val="125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800" dirty="0">
                      <a:solidFill>
                        <a:srgbClr val="FF0000"/>
                      </a:solidFill>
                      <a:latin typeface="+mn-lt"/>
                      <a:ea typeface="+mn-ea"/>
                    </a:rPr>
                    <a:t>周期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)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：波前进一个波长所需的时间。</a:t>
                  </a:r>
                </a:p>
              </p:txBody>
            </p:sp>
          </mc:Choice>
          <mc:Fallback xmlns="">
            <p:sp>
              <p:nvSpPr>
                <p:cNvPr id="32790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" y="1661"/>
                  <a:ext cx="5695" cy="397"/>
                </a:xfrm>
                <a:prstGeom prst="rect">
                  <a:avLst/>
                </a:prstGeom>
                <a:blipFill>
                  <a:blip r:embed="rId5"/>
                  <a:stretch>
                    <a:fillRect l="-1416" t="-971" b="-1941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791" name="Picture 33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1738"/>
              <a:ext cx="19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784" name="Group 41"/>
          <p:cNvGrpSpPr>
            <a:grpSpLocks/>
          </p:cNvGrpSpPr>
          <p:nvPr/>
        </p:nvGrpSpPr>
        <p:grpSpPr bwMode="auto">
          <a:xfrm>
            <a:off x="2046732" y="3222758"/>
            <a:ext cx="9426576" cy="738187"/>
            <a:chOff x="476" y="1992"/>
            <a:chExt cx="5938" cy="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86" name="Rectangle 19"/>
                <p:cNvSpPr>
                  <a:spLocks noChangeArrowheads="1"/>
                </p:cNvSpPr>
                <p:nvPr/>
              </p:nvSpPr>
              <p:spPr bwMode="auto">
                <a:xfrm>
                  <a:off x="748" y="1992"/>
                  <a:ext cx="5666" cy="4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lnSpc>
                      <a:spcPct val="15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800" dirty="0">
                      <a:solidFill>
                        <a:srgbClr val="FF0000"/>
                      </a:solidFill>
                      <a:latin typeface="+mn-lt"/>
                      <a:ea typeface="+mn-ea"/>
                    </a:rPr>
                    <a:t>频率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</m:oMath>
                  </a14:m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)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：单位时间内波前进距离中完整波的数目。</a:t>
                  </a:r>
                </a:p>
              </p:txBody>
            </p:sp>
          </mc:Choice>
          <mc:Fallback xmlns="">
            <p:sp>
              <p:nvSpPr>
                <p:cNvPr id="32786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" y="1992"/>
                  <a:ext cx="5666" cy="465"/>
                </a:xfrm>
                <a:prstGeom prst="rect">
                  <a:avLst/>
                </a:prstGeom>
                <a:blipFill>
                  <a:blip r:embed="rId6"/>
                  <a:stretch>
                    <a:fillRect l="-1424" b="-1239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787" name="Picture 34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2129"/>
              <a:ext cx="19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780" name="Group 42"/>
          <p:cNvGrpSpPr>
            <a:grpSpLocks/>
          </p:cNvGrpSpPr>
          <p:nvPr/>
        </p:nvGrpSpPr>
        <p:grpSpPr bwMode="auto">
          <a:xfrm>
            <a:off x="2046732" y="4075118"/>
            <a:ext cx="9426577" cy="738187"/>
            <a:chOff x="476" y="2342"/>
            <a:chExt cx="5938" cy="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82" name="Rectangle 26"/>
                <p:cNvSpPr>
                  <a:spLocks noChangeArrowheads="1"/>
                </p:cNvSpPr>
                <p:nvPr/>
              </p:nvSpPr>
              <p:spPr bwMode="auto">
                <a:xfrm>
                  <a:off x="748" y="2342"/>
                  <a:ext cx="5666" cy="4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lnSpc>
                      <a:spcPct val="15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800" dirty="0">
                      <a:solidFill>
                        <a:srgbClr val="FF0000"/>
                      </a:solidFill>
                      <a:latin typeface="+mn-lt"/>
                      <a:ea typeface="+mn-ea"/>
                    </a:rPr>
                    <a:t>波速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a14:m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)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：振动状态在介质中的传播速度。</a:t>
                  </a:r>
                </a:p>
              </p:txBody>
            </p:sp>
          </mc:Choice>
          <mc:Fallback xmlns="">
            <p:sp>
              <p:nvSpPr>
                <p:cNvPr id="32782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" y="2342"/>
                  <a:ext cx="5666" cy="465"/>
                </a:xfrm>
                <a:prstGeom prst="rect">
                  <a:avLst/>
                </a:prstGeom>
                <a:blipFill>
                  <a:blip r:embed="rId7"/>
                  <a:stretch>
                    <a:fillRect l="-1424" b="-1147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783" name="Picture 35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2485"/>
              <a:ext cx="19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312256" y="4851278"/>
                <a:ext cx="116564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256" y="4851278"/>
                <a:ext cx="1165640" cy="898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863083" y="4902227"/>
                <a:ext cx="2012987" cy="90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83" y="4902227"/>
                <a:ext cx="2012987" cy="9077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45529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4" name="Rectangle 5"/>
          <p:cNvSpPr>
            <a:spLocks noChangeArrowheads="1"/>
          </p:cNvSpPr>
          <p:nvPr/>
        </p:nvSpPr>
        <p:spPr bwMode="auto">
          <a:xfrm>
            <a:off x="1799080" y="1042278"/>
            <a:ext cx="9673589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6350" indent="-6350" algn="just">
              <a:lnSpc>
                <a:spcPct val="125000"/>
              </a:lnSpc>
              <a:spcBef>
                <a:spcPct val="50000"/>
              </a:spcBef>
              <a:defRPr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(1)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波的周期和频率与介质的性质无关；一般情况下，与波源振动的周期和频率相同 。</a:t>
            </a:r>
          </a:p>
        </p:txBody>
      </p:sp>
      <p:sp>
        <p:nvSpPr>
          <p:cNvPr id="29707" name="Rectangle 10"/>
          <p:cNvSpPr>
            <a:spLocks noChangeArrowheads="1"/>
          </p:cNvSpPr>
          <p:nvPr/>
        </p:nvSpPr>
        <p:spPr bwMode="auto">
          <a:xfrm>
            <a:off x="1799080" y="2211829"/>
            <a:ext cx="9673589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spcBef>
                <a:spcPct val="50000"/>
              </a:spcBef>
              <a:defRPr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(2)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波速实质上是相位传播的速度，故称为相速度；其大小主要决定于介质的性质，与波的频率无关。</a:t>
            </a:r>
          </a:p>
        </p:txBody>
      </p:sp>
      <p:sp>
        <p:nvSpPr>
          <p:cNvPr id="29708" name="Text Box 11"/>
          <p:cNvSpPr txBox="1">
            <a:spLocks noChangeArrowheads="1"/>
          </p:cNvSpPr>
          <p:nvPr/>
        </p:nvSpPr>
        <p:spPr bwMode="auto">
          <a:xfrm>
            <a:off x="2175321" y="397217"/>
            <a:ext cx="1881758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说明：</a:t>
            </a:r>
          </a:p>
        </p:txBody>
      </p:sp>
      <p:sp>
        <p:nvSpPr>
          <p:cNvPr id="29714" name="AutoShape 26"/>
          <p:cNvSpPr>
            <a:spLocks noChangeArrowheads="1"/>
          </p:cNvSpPr>
          <p:nvPr/>
        </p:nvSpPr>
        <p:spPr bwMode="auto">
          <a:xfrm>
            <a:off x="1799080" y="451292"/>
            <a:ext cx="360363" cy="576262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just" eaLnBrk="1" hangingPunct="1">
              <a:defRPr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1799080" y="3381380"/>
            <a:ext cx="1944687" cy="1511300"/>
          </a:xfrm>
          <a:prstGeom prst="irregularSeal1">
            <a:avLst/>
          </a:prstGeom>
          <a:solidFill>
            <a:srgbClr val="FFCCFF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r>
              <a:rPr lang="zh-CN" altLang="en-US" sz="2800">
                <a:solidFill>
                  <a:srgbClr val="0000FF"/>
                </a:solidFill>
                <a:latin typeface="+mn-lt"/>
                <a:ea typeface="+mn-ea"/>
              </a:rPr>
              <a:t>思考题</a:t>
            </a:r>
          </a:p>
        </p:txBody>
      </p:sp>
      <p:sp>
        <p:nvSpPr>
          <p:cNvPr id="24" name="Text Box 7"/>
          <p:cNvSpPr txBox="1">
            <a:spLocks noChangeArrowheads="1"/>
          </p:cNvSpPr>
          <p:nvPr/>
        </p:nvSpPr>
        <p:spPr bwMode="auto">
          <a:xfrm>
            <a:off x="1799080" y="4978024"/>
            <a:ext cx="967359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当波从一种介质透入另一介质时，波长、频率、波速、振幅各量中，哪些量会改变？哪些量不会改变？</a:t>
            </a:r>
          </a:p>
        </p:txBody>
      </p:sp>
    </p:spTree>
    <p:extLst>
      <p:ext uri="{BB962C8B-B14F-4D97-AF65-F5344CB8AC3E}">
        <p14:creationId xmlns:p14="http://schemas.microsoft.com/office/powerpoint/2010/main" val="11251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4" grpId="0"/>
      <p:bldP spid="29707" grpId="0"/>
      <p:bldP spid="29708" grpId="0"/>
      <p:bldP spid="29714" grpId="0" animBg="1"/>
      <p:bldP spid="23" grpId="0" animBg="1" autoUpdateAnimBg="0"/>
      <p:bldP spid="2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0845" name="Text Box 3"/>
              <p:cNvSpPr txBox="1">
                <a:spLocks noChangeArrowheads="1"/>
              </p:cNvSpPr>
              <p:nvPr/>
            </p:nvSpPr>
            <p:spPr bwMode="auto">
              <a:xfrm>
                <a:off x="1681655" y="604838"/>
                <a:ext cx="10010473" cy="1988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11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例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11.1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：频率为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的声波，以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的传播速度沿一波线传播，经过波线上的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点后，再经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而传至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点。求：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(1)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点的振动比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点落后的时间。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(2)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波在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两点振动时的相位差是多少？</a:t>
                </a:r>
              </a:p>
            </p:txBody>
          </p:sp>
        </mc:Choice>
        <mc:Fallback xmlns="">
          <p:sp>
            <p:nvSpPr>
              <p:cNvPr id="120845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1655" y="604838"/>
                <a:ext cx="10010473" cy="1988237"/>
              </a:xfrm>
              <a:prstGeom prst="rect">
                <a:avLst/>
              </a:prstGeom>
              <a:blipFill>
                <a:blip r:embed="rId3"/>
                <a:stretch>
                  <a:fillRect l="-1279" t="-2454" r="-1218" b="-61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0"/>
              <p:cNvSpPr>
                <a:spLocks noChangeArrowheads="1"/>
              </p:cNvSpPr>
              <p:nvPr/>
            </p:nvSpPr>
            <p:spPr bwMode="auto">
              <a:xfrm>
                <a:off x="1681654" y="4638676"/>
                <a:ext cx="4439745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点比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点落后的时间为</a:t>
                </a:r>
              </a:p>
            </p:txBody>
          </p:sp>
        </mc:Choice>
        <mc:Fallback xmlns="">
          <p:sp>
            <p:nvSpPr>
              <p:cNvPr id="20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1654" y="4638676"/>
                <a:ext cx="4439745" cy="523220"/>
              </a:xfrm>
              <a:prstGeom prst="rect">
                <a:avLst/>
              </a:prstGeom>
              <a:blipFill>
                <a:blip r:embed="rId4"/>
                <a:stretch>
                  <a:fillRect t="-12791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841" name="Text Box 12"/>
          <p:cNvSpPr txBox="1">
            <a:spLocks noChangeArrowheads="1"/>
          </p:cNvSpPr>
          <p:nvPr/>
        </p:nvSpPr>
        <p:spPr bwMode="auto">
          <a:xfrm>
            <a:off x="1680050" y="2699089"/>
            <a:ext cx="20283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解：</a:t>
            </a:r>
            <a:r>
              <a:rPr lang="en-US" altLang="zh-CN" sz="2800" dirty="0">
                <a:solidFill>
                  <a:srgbClr val="0000FF"/>
                </a:solidFill>
                <a:latin typeface="+mn-ea"/>
              </a:rPr>
              <a:t> (1)</a:t>
            </a:r>
            <a:endParaRPr lang="zh-CN" altLang="en-US" sz="28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680050" y="3515987"/>
                <a:ext cx="1141916" cy="829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zh-CN" alt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050" y="3515987"/>
                <a:ext cx="1141916" cy="8290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3179982" y="2708298"/>
            <a:ext cx="2243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波的周期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694224" y="3409366"/>
                <a:ext cx="2102948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560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𝐻𝑧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224" y="3409366"/>
                <a:ext cx="2102948" cy="9105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4709352" y="3638225"/>
                <a:ext cx="16290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=0.52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352" y="3638225"/>
                <a:ext cx="162909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094069" y="5249863"/>
                <a:ext cx="2352567" cy="97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0.13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560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069" y="5249863"/>
                <a:ext cx="2352567" cy="9743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712513" y="2489505"/>
                <a:ext cx="1171153" cy="9005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513" y="2489505"/>
                <a:ext cx="1171153" cy="9005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737276" y="2487140"/>
                <a:ext cx="1678921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3000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276" y="2487140"/>
                <a:ext cx="1678921" cy="9017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196489" y="5238395"/>
                <a:ext cx="1877694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200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489" y="5238395"/>
                <a:ext cx="1877694" cy="9017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6858283" y="5238395"/>
                <a:ext cx="872611" cy="896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283" y="5238395"/>
                <a:ext cx="872611" cy="8961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49439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45" grpId="0"/>
      <p:bldP spid="20" grpId="0"/>
      <p:bldP spid="120841" grpId="0"/>
      <p:bldP spid="22" grpId="0"/>
      <p:bldP spid="23" grpId="0"/>
      <p:bldP spid="26" grpId="0"/>
      <p:bldP spid="27" grpId="0"/>
      <p:bldP spid="30" grpId="0"/>
      <p:bldP spid="18" grpId="0"/>
      <p:bldP spid="19" grpId="0"/>
      <p:bldP spid="21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0"/>
              <p:cNvSpPr>
                <a:spLocks noChangeArrowheads="1"/>
              </p:cNvSpPr>
              <p:nvPr/>
            </p:nvSpPr>
            <p:spPr bwMode="auto">
              <a:xfrm>
                <a:off x="1734927" y="2670051"/>
                <a:ext cx="9085473" cy="1134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即当波沿波线从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点传到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点时，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点振动比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点相比在空间上相距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0.13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，时间上落后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2000</m:t>
                        </m:r>
                      </m:den>
                    </m:f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，相位上落后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20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34927" y="2670051"/>
                <a:ext cx="9085473" cy="1134285"/>
              </a:xfrm>
              <a:prstGeom prst="rect">
                <a:avLst/>
              </a:prstGeom>
              <a:blipFill>
                <a:blip r:embed="rId3"/>
                <a:stretch>
                  <a:fillRect l="-1409" t="-5376" r="-1342" b="-59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302350" y="1445895"/>
                <a:ext cx="2110193" cy="9005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l-GR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zh-CN" alt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350" y="1445895"/>
                <a:ext cx="2110193" cy="9005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13"/>
              <p:cNvSpPr>
                <a:spLocks noChangeArrowheads="1"/>
              </p:cNvSpPr>
              <p:nvPr/>
            </p:nvSpPr>
            <p:spPr bwMode="auto">
              <a:xfrm>
                <a:off x="1752844" y="637670"/>
                <a:ext cx="968645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(2)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两点距离为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，</a:t>
                </a:r>
                <a:r>
                  <a:rPr lang="en-US" altLang="zh-CN" sz="28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点比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点落后的相差为</a:t>
                </a:r>
              </a:p>
            </p:txBody>
          </p:sp>
        </mc:Choice>
        <mc:Fallback xmlns="">
          <p:sp>
            <p:nvSpPr>
              <p:cNvPr id="23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844" y="637670"/>
                <a:ext cx="9686450" cy="523220"/>
              </a:xfrm>
              <a:prstGeom prst="rect">
                <a:avLst/>
              </a:prstGeom>
              <a:blipFill>
                <a:blip r:embed="rId5"/>
                <a:stretch>
                  <a:fillRect l="-1322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4235504" y="1464578"/>
                <a:ext cx="246477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0.13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0.52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504" y="1464578"/>
                <a:ext cx="2464777" cy="901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6543779" y="1513405"/>
                <a:ext cx="872418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779" y="1513405"/>
                <a:ext cx="872418" cy="8244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4052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30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0845" name="Text Box 3"/>
              <p:cNvSpPr txBox="1">
                <a:spLocks noChangeArrowheads="1"/>
              </p:cNvSpPr>
              <p:nvPr/>
            </p:nvSpPr>
            <p:spPr bwMode="auto">
              <a:xfrm>
                <a:off x="1681655" y="604838"/>
                <a:ext cx="8878887" cy="1501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11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例：在室温下，已知空气中的声速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340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，水中的声速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，求频率为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的声波在空气中和水中的波长各为多少？</a:t>
                </a:r>
              </a:p>
            </p:txBody>
          </p:sp>
        </mc:Choice>
        <mc:Fallback xmlns="">
          <p:sp>
            <p:nvSpPr>
              <p:cNvPr id="120845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1655" y="604838"/>
                <a:ext cx="8878887" cy="1501775"/>
              </a:xfrm>
              <a:prstGeom prst="rect">
                <a:avLst/>
              </a:prstGeom>
              <a:blipFill>
                <a:blip r:embed="rId3"/>
                <a:stretch>
                  <a:fillRect l="-1442" t="-3239" r="-1374" b="-89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1681655" y="4638676"/>
            <a:ext cx="2889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00FF"/>
                </a:solidFill>
                <a:latin typeface="+mn-ea"/>
                <a:ea typeface="+mn-ea"/>
              </a:rPr>
              <a:t>在水中的波长</a:t>
            </a:r>
          </a:p>
        </p:txBody>
      </p:sp>
      <p:sp>
        <p:nvSpPr>
          <p:cNvPr id="120841" name="Text Box 12"/>
          <p:cNvSpPr txBox="1">
            <a:spLocks noChangeArrowheads="1"/>
          </p:cNvSpPr>
          <p:nvPr/>
        </p:nvSpPr>
        <p:spPr bwMode="auto">
          <a:xfrm>
            <a:off x="1681655" y="2163762"/>
            <a:ext cx="1052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914790" y="2008813"/>
                <a:ext cx="1141916" cy="829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zh-CN" alt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790" y="2008813"/>
                <a:ext cx="1141916" cy="8290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2433236" y="2161708"/>
            <a:ext cx="7516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由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681655" y="2864972"/>
                <a:ext cx="7484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频率为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的声波在空气中的波长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55" y="2864972"/>
                <a:ext cx="7484228" cy="523220"/>
              </a:xfrm>
              <a:prstGeom prst="rect">
                <a:avLst/>
              </a:prstGeom>
              <a:blipFill>
                <a:blip r:embed="rId5"/>
                <a:stretch>
                  <a:fillRect l="-1710" t="-16279" r="-244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681655" y="3563054"/>
                <a:ext cx="1482650" cy="900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55" y="3563054"/>
                <a:ext cx="1482650" cy="9007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680051" y="5332652"/>
                <a:ext cx="1551835" cy="900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051" y="5332652"/>
                <a:ext cx="1551835" cy="9007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981132" y="3498914"/>
                <a:ext cx="1904176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340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200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𝐻𝑧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132" y="3498914"/>
                <a:ext cx="1904176" cy="9105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4708605" y="3750583"/>
                <a:ext cx="14303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=1.7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605" y="3750583"/>
                <a:ext cx="143032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6832209" y="3561813"/>
                <a:ext cx="1458861" cy="900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209" y="3561813"/>
                <a:ext cx="1458861" cy="9007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8070877" y="3693759"/>
                <a:ext cx="16291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=0.17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877" y="3693759"/>
                <a:ext cx="16291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094069" y="5249863"/>
                <a:ext cx="2102948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450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200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𝐻𝑧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069" y="5249863"/>
                <a:ext cx="2102948" cy="9105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024852" y="5465572"/>
                <a:ext cx="16290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=7.25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852" y="5465572"/>
                <a:ext cx="162909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6832209" y="5330744"/>
                <a:ext cx="1560106" cy="900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209" y="5330744"/>
                <a:ext cx="1560106" cy="9007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8279735" y="5467576"/>
                <a:ext cx="18278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=0.725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735" y="5467576"/>
                <a:ext cx="182787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63854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45" grpId="0"/>
      <p:bldP spid="20" grpId="0"/>
      <p:bldP spid="120841" grpId="0"/>
      <p:bldP spid="22" grpId="0"/>
      <p:bldP spid="23" grpId="0"/>
      <p:bldP spid="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13103" cy="1296345"/>
            <a:chOff x="-21102" y="2847433"/>
            <a:chExt cx="12213102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2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531969" y="3076164"/>
              <a:ext cx="3647148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平面简谐波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68452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030"/>
          <p:cNvSpPr>
            <a:spLocks noChangeArrowheads="1"/>
          </p:cNvSpPr>
          <p:nvPr/>
        </p:nvSpPr>
        <p:spPr bwMode="auto">
          <a:xfrm>
            <a:off x="1880871" y="732156"/>
            <a:ext cx="82089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spcBef>
                <a:spcPct val="30000"/>
              </a:spcBef>
              <a:defRPr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一、平面简谐波的波动方程</a:t>
            </a:r>
          </a:p>
        </p:txBody>
      </p:sp>
      <p:sp>
        <p:nvSpPr>
          <p:cNvPr id="72707" name="Rectangle 1031" descr="羊皮纸"/>
          <p:cNvSpPr>
            <a:spLocks noChangeArrowheads="1"/>
          </p:cNvSpPr>
          <p:nvPr/>
        </p:nvSpPr>
        <p:spPr bwMode="auto">
          <a:xfrm>
            <a:off x="1887095" y="1504462"/>
            <a:ext cx="9573385" cy="954107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介质中各质点作同频率简谐振动的波动称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简谐波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，简谐波有平面简谐波和球面简谐波之分。平面简谐波的波面为平面。</a:t>
            </a:r>
          </a:p>
        </p:txBody>
      </p:sp>
      <p:grpSp>
        <p:nvGrpSpPr>
          <p:cNvPr id="2" name="Group 1044"/>
          <p:cNvGrpSpPr>
            <a:grpSpLocks/>
          </p:cNvGrpSpPr>
          <p:nvPr/>
        </p:nvGrpSpPr>
        <p:grpSpPr bwMode="auto">
          <a:xfrm>
            <a:off x="8075930" y="2786382"/>
            <a:ext cx="3384550" cy="3179763"/>
            <a:chOff x="3424" y="1200"/>
            <a:chExt cx="2132" cy="2003"/>
          </a:xfrm>
        </p:grpSpPr>
        <p:sp>
          <p:nvSpPr>
            <p:cNvPr id="72715" name="AutoShape 1043"/>
            <p:cNvSpPr>
              <a:spLocks noChangeArrowheads="1"/>
            </p:cNvSpPr>
            <p:nvPr/>
          </p:nvSpPr>
          <p:spPr bwMode="auto">
            <a:xfrm>
              <a:off x="3424" y="1253"/>
              <a:ext cx="2132" cy="1950"/>
            </a:xfrm>
            <a:prstGeom prst="roundRect">
              <a:avLst>
                <a:gd name="adj" fmla="val 16667"/>
              </a:avLst>
            </a:prstGeom>
            <a:solidFill>
              <a:srgbClr val="0099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just" eaLnBrk="1" hangingPunct="1">
                <a:defRPr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72716" name="Rectangle 1034"/>
            <p:cNvSpPr>
              <a:spLocks noChangeArrowheads="1"/>
            </p:cNvSpPr>
            <p:nvPr/>
          </p:nvSpPr>
          <p:spPr bwMode="auto">
            <a:xfrm>
              <a:off x="3869" y="2848"/>
              <a:ext cx="1495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 eaLnBrk="1" hangingPunct="1"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平面简谐波</a:t>
              </a:r>
            </a:p>
          </p:txBody>
        </p:sp>
        <p:pic>
          <p:nvPicPr>
            <p:cNvPr id="38925" name="Picture 1035" descr="平行四边形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0" y="1364"/>
              <a:ext cx="435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26" name="Picture 1036" descr="平行四边形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7" y="1362"/>
              <a:ext cx="435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27" name="Picture 1037" descr="平行四边形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" y="1438"/>
              <a:ext cx="434" cy="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28" name="Picture 1038" descr="平行四边形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7" y="1440"/>
              <a:ext cx="434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29" name="Picture 1040" descr="波前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336598"/>
                </a:clrFrom>
                <a:clrTo>
                  <a:srgbClr val="33659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51" t="5447" r="5450" b="10065"/>
            <a:stretch>
              <a:fillRect/>
            </a:stretch>
          </p:blipFill>
          <p:spPr bwMode="auto">
            <a:xfrm>
              <a:off x="3490" y="1200"/>
              <a:ext cx="1920" cy="1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1101"/>
          <p:cNvGrpSpPr>
            <a:grpSpLocks/>
          </p:cNvGrpSpPr>
          <p:nvPr/>
        </p:nvGrpSpPr>
        <p:grpSpPr bwMode="auto">
          <a:xfrm>
            <a:off x="1891984" y="2779073"/>
            <a:ext cx="5770562" cy="1384300"/>
            <a:chOff x="385" y="1752"/>
            <a:chExt cx="3635" cy="872"/>
          </a:xfrm>
        </p:grpSpPr>
        <p:sp>
          <p:nvSpPr>
            <p:cNvPr id="72713" name="Rectangle 1042"/>
            <p:cNvSpPr>
              <a:spLocks noChangeArrowheads="1"/>
            </p:cNvSpPr>
            <p:nvPr/>
          </p:nvSpPr>
          <p:spPr bwMode="auto">
            <a:xfrm>
              <a:off x="567" y="1752"/>
              <a:ext cx="3453" cy="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 eaLnBrk="1" hangingPunct="1"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简谐波是一种最简单、最基本的波，研究简谐波的波动规律是研究更复杂波的基础。</a:t>
              </a:r>
            </a:p>
          </p:txBody>
        </p:sp>
        <p:pic>
          <p:nvPicPr>
            <p:cNvPr id="38922" name="Picture 1046" descr="BD14868_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1797"/>
              <a:ext cx="19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1102"/>
          <p:cNvGrpSpPr>
            <a:grpSpLocks/>
          </p:cNvGrpSpPr>
          <p:nvPr/>
        </p:nvGrpSpPr>
        <p:grpSpPr bwMode="auto">
          <a:xfrm>
            <a:off x="1891984" y="4235516"/>
            <a:ext cx="5716047" cy="1816100"/>
            <a:chOff x="385" y="2636"/>
            <a:chExt cx="2831" cy="1144"/>
          </a:xfrm>
        </p:grpSpPr>
        <p:sp>
          <p:nvSpPr>
            <p:cNvPr id="72711" name="Rectangle 1045"/>
            <p:cNvSpPr>
              <a:spLocks noChangeArrowheads="1"/>
            </p:cNvSpPr>
            <p:nvPr/>
          </p:nvSpPr>
          <p:spPr bwMode="auto">
            <a:xfrm>
              <a:off x="540" y="2636"/>
              <a:ext cx="2676" cy="1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defRPr/>
              </a:pPr>
              <a:r>
                <a:rPr lang="zh-CN" altLang="en-US" sz="2800" dirty="0">
                  <a:solidFill>
                    <a:srgbClr val="FF0000"/>
                  </a:solidFill>
                  <a:latin typeface="+mn-lt"/>
                  <a:ea typeface="+mn-ea"/>
                </a:rPr>
                <a:t>简谐波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传播时，介质中各质点都作同一频率的简谐波动，在任一时刻，各点的振动相位一般不同，它们的位移也不相同。</a:t>
              </a:r>
            </a:p>
          </p:txBody>
        </p:sp>
        <p:pic>
          <p:nvPicPr>
            <p:cNvPr id="38920" name="Picture 1047" descr="BD14868_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2697"/>
              <a:ext cx="155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063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6" grpId="0"/>
      <p:bldP spid="7270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978" name="Group 23"/>
          <p:cNvGrpSpPr>
            <a:grpSpLocks/>
          </p:cNvGrpSpPr>
          <p:nvPr/>
        </p:nvGrpSpPr>
        <p:grpSpPr bwMode="auto">
          <a:xfrm>
            <a:off x="3108651" y="2053960"/>
            <a:ext cx="7491412" cy="4149064"/>
            <a:chOff x="432" y="960"/>
            <a:chExt cx="4904" cy="2702"/>
          </a:xfrm>
        </p:grpSpPr>
        <p:grpSp>
          <p:nvGrpSpPr>
            <p:cNvPr id="126986" name="Group 12"/>
            <p:cNvGrpSpPr>
              <a:grpSpLocks/>
            </p:cNvGrpSpPr>
            <p:nvPr/>
          </p:nvGrpSpPr>
          <p:grpSpPr bwMode="auto">
            <a:xfrm>
              <a:off x="1581" y="1067"/>
              <a:ext cx="3665" cy="2452"/>
              <a:chOff x="714" y="552"/>
              <a:chExt cx="4148" cy="3267"/>
            </a:xfrm>
          </p:grpSpPr>
          <p:sp>
            <p:nvSpPr>
              <p:cNvPr id="126991" name="Line 4"/>
              <p:cNvSpPr>
                <a:spLocks noChangeShapeType="1"/>
              </p:cNvSpPr>
              <p:nvPr/>
            </p:nvSpPr>
            <p:spPr bwMode="auto">
              <a:xfrm flipV="1">
                <a:off x="714" y="1025"/>
                <a:ext cx="4124" cy="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26992" name="Freeform 5"/>
              <p:cNvSpPr>
                <a:spLocks/>
              </p:cNvSpPr>
              <p:nvPr/>
            </p:nvSpPr>
            <p:spPr bwMode="auto">
              <a:xfrm>
                <a:off x="735" y="1929"/>
                <a:ext cx="4127" cy="1"/>
              </a:xfrm>
              <a:custGeom>
                <a:avLst/>
                <a:gdLst>
                  <a:gd name="T0" fmla="*/ 0 w 4127"/>
                  <a:gd name="T1" fmla="*/ 0 h 1"/>
                  <a:gd name="T2" fmla="*/ 4127 w 4127"/>
                  <a:gd name="T3" fmla="*/ 0 h 1"/>
                  <a:gd name="T4" fmla="*/ 0 60000 65536"/>
                  <a:gd name="T5" fmla="*/ 0 60000 65536"/>
                  <a:gd name="T6" fmla="*/ 0 w 4127"/>
                  <a:gd name="T7" fmla="*/ 0 h 1"/>
                  <a:gd name="T8" fmla="*/ 4127 w 4127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127" h="1">
                    <a:moveTo>
                      <a:pt x="0" y="0"/>
                    </a:moveTo>
                    <a:lnTo>
                      <a:pt x="4127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26993" name="Freeform 6"/>
              <p:cNvSpPr>
                <a:spLocks/>
              </p:cNvSpPr>
              <p:nvPr/>
            </p:nvSpPr>
            <p:spPr bwMode="auto">
              <a:xfrm>
                <a:off x="732" y="3141"/>
                <a:ext cx="4110" cy="3"/>
              </a:xfrm>
              <a:custGeom>
                <a:avLst/>
                <a:gdLst>
                  <a:gd name="T0" fmla="*/ 0 w 4110"/>
                  <a:gd name="T1" fmla="*/ 0 h 3"/>
                  <a:gd name="T2" fmla="*/ 4110 w 4110"/>
                  <a:gd name="T3" fmla="*/ 3 h 3"/>
                  <a:gd name="T4" fmla="*/ 0 60000 65536"/>
                  <a:gd name="T5" fmla="*/ 0 60000 65536"/>
                  <a:gd name="T6" fmla="*/ 0 w 4110"/>
                  <a:gd name="T7" fmla="*/ 0 h 3"/>
                  <a:gd name="T8" fmla="*/ 4110 w 4110"/>
                  <a:gd name="T9" fmla="*/ 3 h 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110" h="3">
                    <a:moveTo>
                      <a:pt x="0" y="0"/>
                    </a:moveTo>
                    <a:lnTo>
                      <a:pt x="4110" y="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26994" name="Freeform 7"/>
              <p:cNvSpPr>
                <a:spLocks/>
              </p:cNvSpPr>
              <p:nvPr/>
            </p:nvSpPr>
            <p:spPr bwMode="auto">
              <a:xfrm>
                <a:off x="722" y="552"/>
                <a:ext cx="4116" cy="969"/>
              </a:xfrm>
              <a:custGeom>
                <a:avLst/>
                <a:gdLst>
                  <a:gd name="T0" fmla="*/ 0 w 4116"/>
                  <a:gd name="T1" fmla="*/ 477 h 969"/>
                  <a:gd name="T2" fmla="*/ 574 w 4116"/>
                  <a:gd name="T3" fmla="*/ 102 h 969"/>
                  <a:gd name="T4" fmla="*/ 1044 w 4116"/>
                  <a:gd name="T5" fmla="*/ 9 h 969"/>
                  <a:gd name="T6" fmla="*/ 1486 w 4116"/>
                  <a:gd name="T7" fmla="*/ 156 h 969"/>
                  <a:gd name="T8" fmla="*/ 2027 w 4116"/>
                  <a:gd name="T9" fmla="*/ 485 h 969"/>
                  <a:gd name="T10" fmla="*/ 2542 w 4116"/>
                  <a:gd name="T11" fmla="*/ 822 h 969"/>
                  <a:gd name="T12" fmla="*/ 3070 w 4116"/>
                  <a:gd name="T13" fmla="*/ 966 h 969"/>
                  <a:gd name="T14" fmla="*/ 3556 w 4116"/>
                  <a:gd name="T15" fmla="*/ 840 h 969"/>
                  <a:gd name="T16" fmla="*/ 4116 w 4116"/>
                  <a:gd name="T17" fmla="*/ 485 h 96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116"/>
                  <a:gd name="T28" fmla="*/ 0 h 969"/>
                  <a:gd name="T29" fmla="*/ 4116 w 4116"/>
                  <a:gd name="T30" fmla="*/ 969 h 96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116" h="969">
                    <a:moveTo>
                      <a:pt x="0" y="477"/>
                    </a:moveTo>
                    <a:cubicBezTo>
                      <a:pt x="96" y="415"/>
                      <a:pt x="400" y="180"/>
                      <a:pt x="574" y="102"/>
                    </a:cubicBezTo>
                    <a:cubicBezTo>
                      <a:pt x="748" y="24"/>
                      <a:pt x="892" y="0"/>
                      <a:pt x="1044" y="9"/>
                    </a:cubicBezTo>
                    <a:cubicBezTo>
                      <a:pt x="1196" y="18"/>
                      <a:pt x="1322" y="77"/>
                      <a:pt x="1486" y="156"/>
                    </a:cubicBezTo>
                    <a:cubicBezTo>
                      <a:pt x="1650" y="235"/>
                      <a:pt x="1851" y="374"/>
                      <a:pt x="2027" y="485"/>
                    </a:cubicBezTo>
                    <a:cubicBezTo>
                      <a:pt x="2203" y="596"/>
                      <a:pt x="2368" y="742"/>
                      <a:pt x="2542" y="822"/>
                    </a:cubicBezTo>
                    <a:cubicBezTo>
                      <a:pt x="2716" y="902"/>
                      <a:pt x="2901" y="963"/>
                      <a:pt x="3070" y="966"/>
                    </a:cubicBezTo>
                    <a:cubicBezTo>
                      <a:pt x="3239" y="969"/>
                      <a:pt x="3382" y="920"/>
                      <a:pt x="3556" y="840"/>
                    </a:cubicBezTo>
                    <a:cubicBezTo>
                      <a:pt x="3730" y="760"/>
                      <a:pt x="3999" y="559"/>
                      <a:pt x="4116" y="485"/>
                    </a:cubicBez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26995" name="Freeform 8"/>
              <p:cNvSpPr>
                <a:spLocks/>
              </p:cNvSpPr>
              <p:nvPr/>
            </p:nvSpPr>
            <p:spPr bwMode="auto">
              <a:xfrm>
                <a:off x="737" y="1717"/>
                <a:ext cx="4109" cy="438"/>
              </a:xfrm>
              <a:custGeom>
                <a:avLst/>
                <a:gdLst>
                  <a:gd name="T0" fmla="*/ 0 w 4109"/>
                  <a:gd name="T1" fmla="*/ 42 h 438"/>
                  <a:gd name="T2" fmla="*/ 69 w 4109"/>
                  <a:gd name="T3" fmla="*/ 11 h 438"/>
                  <a:gd name="T4" fmla="*/ 142 w 4109"/>
                  <a:gd name="T5" fmla="*/ 107 h 438"/>
                  <a:gd name="T6" fmla="*/ 193 w 4109"/>
                  <a:gd name="T7" fmla="*/ 218 h 438"/>
                  <a:gd name="T8" fmla="*/ 253 w 4109"/>
                  <a:gd name="T9" fmla="*/ 341 h 438"/>
                  <a:gd name="T10" fmla="*/ 346 w 4109"/>
                  <a:gd name="T11" fmla="*/ 437 h 438"/>
                  <a:gd name="T12" fmla="*/ 439 w 4109"/>
                  <a:gd name="T13" fmla="*/ 338 h 438"/>
                  <a:gd name="T14" fmla="*/ 492 w 4109"/>
                  <a:gd name="T15" fmla="*/ 203 h 438"/>
                  <a:gd name="T16" fmla="*/ 634 w 4109"/>
                  <a:gd name="T17" fmla="*/ 8 h 438"/>
                  <a:gd name="T18" fmla="*/ 784 w 4109"/>
                  <a:gd name="T19" fmla="*/ 211 h 438"/>
                  <a:gd name="T20" fmla="*/ 829 w 4109"/>
                  <a:gd name="T21" fmla="*/ 314 h 438"/>
                  <a:gd name="T22" fmla="*/ 928 w 4109"/>
                  <a:gd name="T23" fmla="*/ 434 h 438"/>
                  <a:gd name="T24" fmla="*/ 1018 w 4109"/>
                  <a:gd name="T25" fmla="*/ 338 h 438"/>
                  <a:gd name="T26" fmla="*/ 1078 w 4109"/>
                  <a:gd name="T27" fmla="*/ 215 h 438"/>
                  <a:gd name="T28" fmla="*/ 1144 w 4109"/>
                  <a:gd name="T29" fmla="*/ 89 h 438"/>
                  <a:gd name="T30" fmla="*/ 1228 w 4109"/>
                  <a:gd name="T31" fmla="*/ 8 h 438"/>
                  <a:gd name="T32" fmla="*/ 1306 w 4109"/>
                  <a:gd name="T33" fmla="*/ 86 h 438"/>
                  <a:gd name="T34" fmla="*/ 1367 w 4109"/>
                  <a:gd name="T35" fmla="*/ 218 h 438"/>
                  <a:gd name="T36" fmla="*/ 1438 w 4109"/>
                  <a:gd name="T37" fmla="*/ 350 h 438"/>
                  <a:gd name="T38" fmla="*/ 1525 w 4109"/>
                  <a:gd name="T39" fmla="*/ 431 h 438"/>
                  <a:gd name="T40" fmla="*/ 1606 w 4109"/>
                  <a:gd name="T41" fmla="*/ 353 h 438"/>
                  <a:gd name="T42" fmla="*/ 1675 w 4109"/>
                  <a:gd name="T43" fmla="*/ 211 h 438"/>
                  <a:gd name="T44" fmla="*/ 1741 w 4109"/>
                  <a:gd name="T45" fmla="*/ 80 h 438"/>
                  <a:gd name="T46" fmla="*/ 1813 w 4109"/>
                  <a:gd name="T47" fmla="*/ 8 h 438"/>
                  <a:gd name="T48" fmla="*/ 1900 w 4109"/>
                  <a:gd name="T49" fmla="*/ 89 h 438"/>
                  <a:gd name="T50" fmla="*/ 1963 w 4109"/>
                  <a:gd name="T51" fmla="*/ 215 h 438"/>
                  <a:gd name="T52" fmla="*/ 2026 w 4109"/>
                  <a:gd name="T53" fmla="*/ 356 h 438"/>
                  <a:gd name="T54" fmla="*/ 2110 w 4109"/>
                  <a:gd name="T55" fmla="*/ 434 h 438"/>
                  <a:gd name="T56" fmla="*/ 2197 w 4109"/>
                  <a:gd name="T57" fmla="*/ 347 h 438"/>
                  <a:gd name="T58" fmla="*/ 2257 w 4109"/>
                  <a:gd name="T59" fmla="*/ 212 h 438"/>
                  <a:gd name="T60" fmla="*/ 2329 w 4109"/>
                  <a:gd name="T61" fmla="*/ 74 h 438"/>
                  <a:gd name="T62" fmla="*/ 2404 w 4109"/>
                  <a:gd name="T63" fmla="*/ 11 h 438"/>
                  <a:gd name="T64" fmla="*/ 2488 w 4109"/>
                  <a:gd name="T65" fmla="*/ 89 h 438"/>
                  <a:gd name="T66" fmla="*/ 2542 w 4109"/>
                  <a:gd name="T67" fmla="*/ 211 h 438"/>
                  <a:gd name="T68" fmla="*/ 2614 w 4109"/>
                  <a:gd name="T69" fmla="*/ 353 h 438"/>
                  <a:gd name="T70" fmla="*/ 2698 w 4109"/>
                  <a:gd name="T71" fmla="*/ 431 h 438"/>
                  <a:gd name="T72" fmla="*/ 2797 w 4109"/>
                  <a:gd name="T73" fmla="*/ 329 h 438"/>
                  <a:gd name="T74" fmla="*/ 2848 w 4109"/>
                  <a:gd name="T75" fmla="*/ 215 h 438"/>
                  <a:gd name="T76" fmla="*/ 2923 w 4109"/>
                  <a:gd name="T77" fmla="*/ 71 h 438"/>
                  <a:gd name="T78" fmla="*/ 2992 w 4109"/>
                  <a:gd name="T79" fmla="*/ 11 h 438"/>
                  <a:gd name="T80" fmla="*/ 3079 w 4109"/>
                  <a:gd name="T81" fmla="*/ 83 h 438"/>
                  <a:gd name="T82" fmla="*/ 3134 w 4109"/>
                  <a:gd name="T83" fmla="*/ 211 h 438"/>
                  <a:gd name="T84" fmla="*/ 3202 w 4109"/>
                  <a:gd name="T85" fmla="*/ 347 h 438"/>
                  <a:gd name="T86" fmla="*/ 3286 w 4109"/>
                  <a:gd name="T87" fmla="*/ 434 h 438"/>
                  <a:gd name="T88" fmla="*/ 3373 w 4109"/>
                  <a:gd name="T89" fmla="*/ 353 h 438"/>
                  <a:gd name="T90" fmla="*/ 3439 w 4109"/>
                  <a:gd name="T91" fmla="*/ 212 h 438"/>
                  <a:gd name="T92" fmla="*/ 3511 w 4109"/>
                  <a:gd name="T93" fmla="*/ 74 h 438"/>
                  <a:gd name="T94" fmla="*/ 3589 w 4109"/>
                  <a:gd name="T95" fmla="*/ 11 h 438"/>
                  <a:gd name="T96" fmla="*/ 3664 w 4109"/>
                  <a:gd name="T97" fmla="*/ 77 h 438"/>
                  <a:gd name="T98" fmla="*/ 3725 w 4109"/>
                  <a:gd name="T99" fmla="*/ 211 h 438"/>
                  <a:gd name="T100" fmla="*/ 3799 w 4109"/>
                  <a:gd name="T101" fmla="*/ 356 h 438"/>
                  <a:gd name="T102" fmla="*/ 3879 w 4109"/>
                  <a:gd name="T103" fmla="*/ 426 h 438"/>
                  <a:gd name="T104" fmla="*/ 3961 w 4109"/>
                  <a:gd name="T105" fmla="*/ 344 h 438"/>
                  <a:gd name="T106" fmla="*/ 4030 w 4109"/>
                  <a:gd name="T107" fmla="*/ 209 h 438"/>
                  <a:gd name="T108" fmla="*/ 4109 w 4109"/>
                  <a:gd name="T109" fmla="*/ 57 h 438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4109"/>
                  <a:gd name="T166" fmla="*/ 0 h 438"/>
                  <a:gd name="T167" fmla="*/ 4109 w 4109"/>
                  <a:gd name="T168" fmla="*/ 438 h 438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4109" h="438">
                    <a:moveTo>
                      <a:pt x="0" y="42"/>
                    </a:moveTo>
                    <a:cubicBezTo>
                      <a:pt x="19" y="13"/>
                      <a:pt x="45" y="0"/>
                      <a:pt x="69" y="11"/>
                    </a:cubicBezTo>
                    <a:cubicBezTo>
                      <a:pt x="93" y="22"/>
                      <a:pt x="121" y="73"/>
                      <a:pt x="142" y="107"/>
                    </a:cubicBezTo>
                    <a:cubicBezTo>
                      <a:pt x="163" y="141"/>
                      <a:pt x="175" y="179"/>
                      <a:pt x="193" y="218"/>
                    </a:cubicBezTo>
                    <a:cubicBezTo>
                      <a:pt x="211" y="257"/>
                      <a:pt x="228" y="305"/>
                      <a:pt x="253" y="341"/>
                    </a:cubicBezTo>
                    <a:cubicBezTo>
                      <a:pt x="278" y="377"/>
                      <a:pt x="315" y="437"/>
                      <a:pt x="346" y="437"/>
                    </a:cubicBezTo>
                    <a:cubicBezTo>
                      <a:pt x="377" y="437"/>
                      <a:pt x="415" y="377"/>
                      <a:pt x="439" y="338"/>
                    </a:cubicBezTo>
                    <a:cubicBezTo>
                      <a:pt x="463" y="299"/>
                      <a:pt x="460" y="258"/>
                      <a:pt x="492" y="203"/>
                    </a:cubicBezTo>
                    <a:cubicBezTo>
                      <a:pt x="524" y="148"/>
                      <a:pt x="585" y="7"/>
                      <a:pt x="634" y="8"/>
                    </a:cubicBezTo>
                    <a:cubicBezTo>
                      <a:pt x="683" y="9"/>
                      <a:pt x="752" y="160"/>
                      <a:pt x="784" y="211"/>
                    </a:cubicBezTo>
                    <a:cubicBezTo>
                      <a:pt x="816" y="262"/>
                      <a:pt x="805" y="277"/>
                      <a:pt x="829" y="314"/>
                    </a:cubicBezTo>
                    <a:cubicBezTo>
                      <a:pt x="853" y="351"/>
                      <a:pt x="897" y="430"/>
                      <a:pt x="928" y="434"/>
                    </a:cubicBezTo>
                    <a:cubicBezTo>
                      <a:pt x="959" y="438"/>
                      <a:pt x="993" y="375"/>
                      <a:pt x="1018" y="338"/>
                    </a:cubicBezTo>
                    <a:cubicBezTo>
                      <a:pt x="1043" y="301"/>
                      <a:pt x="1057" y="256"/>
                      <a:pt x="1078" y="215"/>
                    </a:cubicBezTo>
                    <a:cubicBezTo>
                      <a:pt x="1099" y="174"/>
                      <a:pt x="1119" y="123"/>
                      <a:pt x="1144" y="89"/>
                    </a:cubicBezTo>
                    <a:cubicBezTo>
                      <a:pt x="1169" y="55"/>
                      <a:pt x="1201" y="9"/>
                      <a:pt x="1228" y="8"/>
                    </a:cubicBezTo>
                    <a:cubicBezTo>
                      <a:pt x="1255" y="7"/>
                      <a:pt x="1283" y="51"/>
                      <a:pt x="1306" y="86"/>
                    </a:cubicBezTo>
                    <a:cubicBezTo>
                      <a:pt x="1329" y="121"/>
                      <a:pt x="1345" y="174"/>
                      <a:pt x="1367" y="218"/>
                    </a:cubicBezTo>
                    <a:cubicBezTo>
                      <a:pt x="1389" y="262"/>
                      <a:pt x="1412" y="315"/>
                      <a:pt x="1438" y="350"/>
                    </a:cubicBezTo>
                    <a:cubicBezTo>
                      <a:pt x="1464" y="385"/>
                      <a:pt x="1497" y="431"/>
                      <a:pt x="1525" y="431"/>
                    </a:cubicBezTo>
                    <a:cubicBezTo>
                      <a:pt x="1553" y="431"/>
                      <a:pt x="1581" y="390"/>
                      <a:pt x="1606" y="353"/>
                    </a:cubicBezTo>
                    <a:cubicBezTo>
                      <a:pt x="1631" y="316"/>
                      <a:pt x="1653" y="257"/>
                      <a:pt x="1675" y="211"/>
                    </a:cubicBezTo>
                    <a:cubicBezTo>
                      <a:pt x="1697" y="165"/>
                      <a:pt x="1718" y="114"/>
                      <a:pt x="1741" y="80"/>
                    </a:cubicBezTo>
                    <a:cubicBezTo>
                      <a:pt x="1764" y="46"/>
                      <a:pt x="1787" y="7"/>
                      <a:pt x="1813" y="8"/>
                    </a:cubicBezTo>
                    <a:cubicBezTo>
                      <a:pt x="1839" y="9"/>
                      <a:pt x="1875" y="55"/>
                      <a:pt x="1900" y="89"/>
                    </a:cubicBezTo>
                    <a:cubicBezTo>
                      <a:pt x="1925" y="123"/>
                      <a:pt x="1942" y="170"/>
                      <a:pt x="1963" y="215"/>
                    </a:cubicBezTo>
                    <a:cubicBezTo>
                      <a:pt x="1984" y="260"/>
                      <a:pt x="2002" y="320"/>
                      <a:pt x="2026" y="356"/>
                    </a:cubicBezTo>
                    <a:cubicBezTo>
                      <a:pt x="2050" y="392"/>
                      <a:pt x="2082" y="435"/>
                      <a:pt x="2110" y="434"/>
                    </a:cubicBezTo>
                    <a:cubicBezTo>
                      <a:pt x="2138" y="433"/>
                      <a:pt x="2173" y="384"/>
                      <a:pt x="2197" y="347"/>
                    </a:cubicBezTo>
                    <a:cubicBezTo>
                      <a:pt x="2221" y="310"/>
                      <a:pt x="2235" y="257"/>
                      <a:pt x="2257" y="212"/>
                    </a:cubicBezTo>
                    <a:cubicBezTo>
                      <a:pt x="2279" y="167"/>
                      <a:pt x="2305" y="107"/>
                      <a:pt x="2329" y="74"/>
                    </a:cubicBezTo>
                    <a:cubicBezTo>
                      <a:pt x="2353" y="41"/>
                      <a:pt x="2378" y="9"/>
                      <a:pt x="2404" y="11"/>
                    </a:cubicBezTo>
                    <a:cubicBezTo>
                      <a:pt x="2430" y="13"/>
                      <a:pt x="2465" y="56"/>
                      <a:pt x="2488" y="89"/>
                    </a:cubicBezTo>
                    <a:cubicBezTo>
                      <a:pt x="2511" y="122"/>
                      <a:pt x="2521" y="167"/>
                      <a:pt x="2542" y="211"/>
                    </a:cubicBezTo>
                    <a:cubicBezTo>
                      <a:pt x="2563" y="255"/>
                      <a:pt x="2588" y="316"/>
                      <a:pt x="2614" y="353"/>
                    </a:cubicBezTo>
                    <a:cubicBezTo>
                      <a:pt x="2640" y="390"/>
                      <a:pt x="2668" y="435"/>
                      <a:pt x="2698" y="431"/>
                    </a:cubicBezTo>
                    <a:cubicBezTo>
                      <a:pt x="2728" y="427"/>
                      <a:pt x="2772" y="365"/>
                      <a:pt x="2797" y="329"/>
                    </a:cubicBezTo>
                    <a:cubicBezTo>
                      <a:pt x="2822" y="293"/>
                      <a:pt x="2827" y="258"/>
                      <a:pt x="2848" y="215"/>
                    </a:cubicBezTo>
                    <a:cubicBezTo>
                      <a:pt x="2869" y="172"/>
                      <a:pt x="2899" y="105"/>
                      <a:pt x="2923" y="71"/>
                    </a:cubicBezTo>
                    <a:cubicBezTo>
                      <a:pt x="2947" y="37"/>
                      <a:pt x="2966" y="9"/>
                      <a:pt x="2992" y="11"/>
                    </a:cubicBezTo>
                    <a:cubicBezTo>
                      <a:pt x="3018" y="13"/>
                      <a:pt x="3055" y="50"/>
                      <a:pt x="3079" y="83"/>
                    </a:cubicBezTo>
                    <a:cubicBezTo>
                      <a:pt x="3103" y="116"/>
                      <a:pt x="3113" y="167"/>
                      <a:pt x="3134" y="211"/>
                    </a:cubicBezTo>
                    <a:cubicBezTo>
                      <a:pt x="3155" y="255"/>
                      <a:pt x="3177" y="310"/>
                      <a:pt x="3202" y="347"/>
                    </a:cubicBezTo>
                    <a:cubicBezTo>
                      <a:pt x="3227" y="384"/>
                      <a:pt x="3258" y="433"/>
                      <a:pt x="3286" y="434"/>
                    </a:cubicBezTo>
                    <a:cubicBezTo>
                      <a:pt x="3314" y="435"/>
                      <a:pt x="3347" y="390"/>
                      <a:pt x="3373" y="353"/>
                    </a:cubicBezTo>
                    <a:cubicBezTo>
                      <a:pt x="3399" y="316"/>
                      <a:pt x="3416" y="258"/>
                      <a:pt x="3439" y="212"/>
                    </a:cubicBezTo>
                    <a:cubicBezTo>
                      <a:pt x="3462" y="166"/>
                      <a:pt x="3486" y="108"/>
                      <a:pt x="3511" y="74"/>
                    </a:cubicBezTo>
                    <a:cubicBezTo>
                      <a:pt x="3536" y="40"/>
                      <a:pt x="3564" y="11"/>
                      <a:pt x="3589" y="11"/>
                    </a:cubicBezTo>
                    <a:cubicBezTo>
                      <a:pt x="3614" y="11"/>
                      <a:pt x="3641" y="44"/>
                      <a:pt x="3664" y="77"/>
                    </a:cubicBezTo>
                    <a:cubicBezTo>
                      <a:pt x="3687" y="110"/>
                      <a:pt x="3703" y="165"/>
                      <a:pt x="3725" y="211"/>
                    </a:cubicBezTo>
                    <a:cubicBezTo>
                      <a:pt x="3747" y="257"/>
                      <a:pt x="3773" y="320"/>
                      <a:pt x="3799" y="356"/>
                    </a:cubicBezTo>
                    <a:cubicBezTo>
                      <a:pt x="3825" y="392"/>
                      <a:pt x="3852" y="428"/>
                      <a:pt x="3879" y="426"/>
                    </a:cubicBezTo>
                    <a:cubicBezTo>
                      <a:pt x="3906" y="424"/>
                      <a:pt x="3936" y="380"/>
                      <a:pt x="3961" y="344"/>
                    </a:cubicBezTo>
                    <a:cubicBezTo>
                      <a:pt x="3986" y="308"/>
                      <a:pt x="4005" y="257"/>
                      <a:pt x="4030" y="209"/>
                    </a:cubicBezTo>
                    <a:cubicBezTo>
                      <a:pt x="4055" y="161"/>
                      <a:pt x="4093" y="89"/>
                      <a:pt x="4109" y="57"/>
                    </a:cubicBezTo>
                  </a:path>
                </a:pathLst>
              </a:cu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26996" name="Freeform 9"/>
              <p:cNvSpPr>
                <a:spLocks/>
              </p:cNvSpPr>
              <p:nvPr/>
            </p:nvSpPr>
            <p:spPr bwMode="auto">
              <a:xfrm>
                <a:off x="732" y="2467"/>
                <a:ext cx="4122" cy="1352"/>
              </a:xfrm>
              <a:custGeom>
                <a:avLst/>
                <a:gdLst>
                  <a:gd name="T0" fmla="*/ 0 w 4122"/>
                  <a:gd name="T1" fmla="*/ 506 h 1352"/>
                  <a:gd name="T2" fmla="*/ 81 w 4122"/>
                  <a:gd name="T3" fmla="*/ 410 h 1352"/>
                  <a:gd name="T4" fmla="*/ 186 w 4122"/>
                  <a:gd name="T5" fmla="*/ 506 h 1352"/>
                  <a:gd name="T6" fmla="*/ 240 w 4122"/>
                  <a:gd name="T7" fmla="*/ 587 h 1352"/>
                  <a:gd name="T8" fmla="*/ 318 w 4122"/>
                  <a:gd name="T9" fmla="*/ 656 h 1352"/>
                  <a:gd name="T10" fmla="*/ 408 w 4122"/>
                  <a:gd name="T11" fmla="*/ 563 h 1352"/>
                  <a:gd name="T12" fmla="*/ 504 w 4122"/>
                  <a:gd name="T13" fmla="*/ 321 h 1352"/>
                  <a:gd name="T14" fmla="*/ 573 w 4122"/>
                  <a:gd name="T15" fmla="*/ 134 h 1352"/>
                  <a:gd name="T16" fmla="*/ 657 w 4122"/>
                  <a:gd name="T17" fmla="*/ 65 h 1352"/>
                  <a:gd name="T18" fmla="*/ 747 w 4122"/>
                  <a:gd name="T19" fmla="*/ 149 h 1352"/>
                  <a:gd name="T20" fmla="*/ 828 w 4122"/>
                  <a:gd name="T21" fmla="*/ 305 h 1352"/>
                  <a:gd name="T22" fmla="*/ 927 w 4122"/>
                  <a:gd name="T23" fmla="*/ 410 h 1352"/>
                  <a:gd name="T24" fmla="*/ 1026 w 4122"/>
                  <a:gd name="T25" fmla="*/ 317 h 1352"/>
                  <a:gd name="T26" fmla="*/ 1080 w 4122"/>
                  <a:gd name="T27" fmla="*/ 198 h 1352"/>
                  <a:gd name="T28" fmla="*/ 1143 w 4122"/>
                  <a:gd name="T29" fmla="*/ 68 h 1352"/>
                  <a:gd name="T30" fmla="*/ 1215 w 4122"/>
                  <a:gd name="T31" fmla="*/ 5 h 1352"/>
                  <a:gd name="T32" fmla="*/ 1317 w 4122"/>
                  <a:gd name="T33" fmla="*/ 101 h 1352"/>
                  <a:gd name="T34" fmla="*/ 1380 w 4122"/>
                  <a:gd name="T35" fmla="*/ 266 h 1352"/>
                  <a:gd name="T36" fmla="*/ 1431 w 4122"/>
                  <a:gd name="T37" fmla="*/ 401 h 1352"/>
                  <a:gd name="T38" fmla="*/ 1536 w 4122"/>
                  <a:gd name="T39" fmla="*/ 548 h 1352"/>
                  <a:gd name="T40" fmla="*/ 1638 w 4122"/>
                  <a:gd name="T41" fmla="*/ 467 h 1352"/>
                  <a:gd name="T42" fmla="*/ 1695 w 4122"/>
                  <a:gd name="T43" fmla="*/ 375 h 1352"/>
                  <a:gd name="T44" fmla="*/ 1791 w 4122"/>
                  <a:gd name="T45" fmla="*/ 278 h 1352"/>
                  <a:gd name="T46" fmla="*/ 1881 w 4122"/>
                  <a:gd name="T47" fmla="*/ 365 h 1352"/>
                  <a:gd name="T48" fmla="*/ 1938 w 4122"/>
                  <a:gd name="T49" fmla="*/ 515 h 1352"/>
                  <a:gd name="T50" fmla="*/ 1994 w 4122"/>
                  <a:gd name="T51" fmla="*/ 682 h 1352"/>
                  <a:gd name="T52" fmla="*/ 2046 w 4122"/>
                  <a:gd name="T53" fmla="*/ 833 h 1352"/>
                  <a:gd name="T54" fmla="*/ 2145 w 4122"/>
                  <a:gd name="T55" fmla="*/ 938 h 1352"/>
                  <a:gd name="T56" fmla="*/ 2238 w 4122"/>
                  <a:gd name="T57" fmla="*/ 860 h 1352"/>
                  <a:gd name="T58" fmla="*/ 2292 w 4122"/>
                  <a:gd name="T59" fmla="*/ 761 h 1352"/>
                  <a:gd name="T60" fmla="*/ 2388 w 4122"/>
                  <a:gd name="T61" fmla="*/ 704 h 1352"/>
                  <a:gd name="T62" fmla="*/ 2475 w 4122"/>
                  <a:gd name="T63" fmla="*/ 788 h 1352"/>
                  <a:gd name="T64" fmla="*/ 2547 w 4122"/>
                  <a:gd name="T65" fmla="*/ 989 h 1352"/>
                  <a:gd name="T66" fmla="*/ 2613 w 4122"/>
                  <a:gd name="T67" fmla="*/ 1166 h 1352"/>
                  <a:gd name="T68" fmla="*/ 2712 w 4122"/>
                  <a:gd name="T69" fmla="*/ 1286 h 1352"/>
                  <a:gd name="T70" fmla="*/ 2805 w 4122"/>
                  <a:gd name="T71" fmla="*/ 1208 h 1352"/>
                  <a:gd name="T72" fmla="*/ 2856 w 4122"/>
                  <a:gd name="T73" fmla="*/ 1115 h 1352"/>
                  <a:gd name="T74" fmla="*/ 2928 w 4122"/>
                  <a:gd name="T75" fmla="*/ 986 h 1352"/>
                  <a:gd name="T76" fmla="*/ 3000 w 4122"/>
                  <a:gd name="T77" fmla="*/ 938 h 1352"/>
                  <a:gd name="T78" fmla="*/ 3081 w 4122"/>
                  <a:gd name="T79" fmla="*/ 1028 h 1352"/>
                  <a:gd name="T80" fmla="*/ 3139 w 4122"/>
                  <a:gd name="T81" fmla="*/ 1143 h 1352"/>
                  <a:gd name="T82" fmla="*/ 3189 w 4122"/>
                  <a:gd name="T83" fmla="*/ 1256 h 1352"/>
                  <a:gd name="T84" fmla="*/ 3288 w 4122"/>
                  <a:gd name="T85" fmla="*/ 1346 h 1352"/>
                  <a:gd name="T86" fmla="*/ 3393 w 4122"/>
                  <a:gd name="T87" fmla="*/ 1220 h 1352"/>
                  <a:gd name="T88" fmla="*/ 3435 w 4122"/>
                  <a:gd name="T89" fmla="*/ 1094 h 1352"/>
                  <a:gd name="T90" fmla="*/ 3531 w 4122"/>
                  <a:gd name="T91" fmla="*/ 887 h 1352"/>
                  <a:gd name="T92" fmla="*/ 3609 w 4122"/>
                  <a:gd name="T93" fmla="*/ 812 h 1352"/>
                  <a:gd name="T94" fmla="*/ 3687 w 4122"/>
                  <a:gd name="T95" fmla="*/ 863 h 1352"/>
                  <a:gd name="T96" fmla="*/ 3762 w 4122"/>
                  <a:gd name="T97" fmla="*/ 989 h 1352"/>
                  <a:gd name="T98" fmla="*/ 3858 w 4122"/>
                  <a:gd name="T99" fmla="*/ 1070 h 1352"/>
                  <a:gd name="T100" fmla="*/ 3945 w 4122"/>
                  <a:gd name="T101" fmla="*/ 968 h 1352"/>
                  <a:gd name="T102" fmla="*/ 3990 w 4122"/>
                  <a:gd name="T103" fmla="*/ 857 h 1352"/>
                  <a:gd name="T104" fmla="*/ 4056 w 4122"/>
                  <a:gd name="T105" fmla="*/ 680 h 1352"/>
                  <a:gd name="T106" fmla="*/ 4122 w 4122"/>
                  <a:gd name="T107" fmla="*/ 503 h 135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4122"/>
                  <a:gd name="T163" fmla="*/ 0 h 1352"/>
                  <a:gd name="T164" fmla="*/ 4122 w 4122"/>
                  <a:gd name="T165" fmla="*/ 1352 h 135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4122" h="1352">
                    <a:moveTo>
                      <a:pt x="0" y="506"/>
                    </a:moveTo>
                    <a:cubicBezTo>
                      <a:pt x="14" y="490"/>
                      <a:pt x="50" y="410"/>
                      <a:pt x="81" y="410"/>
                    </a:cubicBezTo>
                    <a:cubicBezTo>
                      <a:pt x="112" y="410"/>
                      <a:pt x="160" y="477"/>
                      <a:pt x="186" y="506"/>
                    </a:cubicBezTo>
                    <a:cubicBezTo>
                      <a:pt x="212" y="535"/>
                      <a:pt x="218" y="562"/>
                      <a:pt x="240" y="587"/>
                    </a:cubicBezTo>
                    <a:cubicBezTo>
                      <a:pt x="262" y="612"/>
                      <a:pt x="290" y="660"/>
                      <a:pt x="318" y="656"/>
                    </a:cubicBezTo>
                    <a:cubicBezTo>
                      <a:pt x="346" y="652"/>
                      <a:pt x="377" y="619"/>
                      <a:pt x="408" y="563"/>
                    </a:cubicBezTo>
                    <a:cubicBezTo>
                      <a:pt x="439" y="507"/>
                      <a:pt x="477" y="392"/>
                      <a:pt x="504" y="321"/>
                    </a:cubicBezTo>
                    <a:cubicBezTo>
                      <a:pt x="531" y="250"/>
                      <a:pt x="547" y="177"/>
                      <a:pt x="573" y="134"/>
                    </a:cubicBezTo>
                    <a:cubicBezTo>
                      <a:pt x="599" y="91"/>
                      <a:pt x="628" y="63"/>
                      <a:pt x="657" y="65"/>
                    </a:cubicBezTo>
                    <a:cubicBezTo>
                      <a:pt x="686" y="67"/>
                      <a:pt x="719" y="109"/>
                      <a:pt x="747" y="149"/>
                    </a:cubicBezTo>
                    <a:cubicBezTo>
                      <a:pt x="775" y="189"/>
                      <a:pt x="798" y="261"/>
                      <a:pt x="828" y="305"/>
                    </a:cubicBezTo>
                    <a:cubicBezTo>
                      <a:pt x="858" y="349"/>
                      <a:pt x="894" y="408"/>
                      <a:pt x="927" y="410"/>
                    </a:cubicBezTo>
                    <a:cubicBezTo>
                      <a:pt x="960" y="412"/>
                      <a:pt x="1000" y="352"/>
                      <a:pt x="1026" y="317"/>
                    </a:cubicBezTo>
                    <a:cubicBezTo>
                      <a:pt x="1052" y="282"/>
                      <a:pt x="1061" y="239"/>
                      <a:pt x="1080" y="198"/>
                    </a:cubicBezTo>
                    <a:cubicBezTo>
                      <a:pt x="1099" y="157"/>
                      <a:pt x="1121" y="100"/>
                      <a:pt x="1143" y="68"/>
                    </a:cubicBezTo>
                    <a:cubicBezTo>
                      <a:pt x="1165" y="36"/>
                      <a:pt x="1186" y="0"/>
                      <a:pt x="1215" y="5"/>
                    </a:cubicBezTo>
                    <a:cubicBezTo>
                      <a:pt x="1244" y="10"/>
                      <a:pt x="1290" y="58"/>
                      <a:pt x="1317" y="101"/>
                    </a:cubicBezTo>
                    <a:cubicBezTo>
                      <a:pt x="1344" y="144"/>
                      <a:pt x="1361" y="216"/>
                      <a:pt x="1380" y="266"/>
                    </a:cubicBezTo>
                    <a:cubicBezTo>
                      <a:pt x="1399" y="316"/>
                      <a:pt x="1405" y="354"/>
                      <a:pt x="1431" y="401"/>
                    </a:cubicBezTo>
                    <a:cubicBezTo>
                      <a:pt x="1457" y="448"/>
                      <a:pt x="1502" y="537"/>
                      <a:pt x="1536" y="548"/>
                    </a:cubicBezTo>
                    <a:cubicBezTo>
                      <a:pt x="1570" y="559"/>
                      <a:pt x="1612" y="496"/>
                      <a:pt x="1638" y="467"/>
                    </a:cubicBezTo>
                    <a:cubicBezTo>
                      <a:pt x="1664" y="438"/>
                      <a:pt x="1670" y="407"/>
                      <a:pt x="1695" y="375"/>
                    </a:cubicBezTo>
                    <a:cubicBezTo>
                      <a:pt x="1720" y="343"/>
                      <a:pt x="1760" y="280"/>
                      <a:pt x="1791" y="278"/>
                    </a:cubicBezTo>
                    <a:cubicBezTo>
                      <a:pt x="1822" y="276"/>
                      <a:pt x="1857" y="326"/>
                      <a:pt x="1881" y="365"/>
                    </a:cubicBezTo>
                    <a:cubicBezTo>
                      <a:pt x="1905" y="404"/>
                      <a:pt x="1919" y="462"/>
                      <a:pt x="1938" y="515"/>
                    </a:cubicBezTo>
                    <a:cubicBezTo>
                      <a:pt x="1957" y="568"/>
                      <a:pt x="1976" y="629"/>
                      <a:pt x="1994" y="682"/>
                    </a:cubicBezTo>
                    <a:cubicBezTo>
                      <a:pt x="2012" y="735"/>
                      <a:pt x="2021" y="790"/>
                      <a:pt x="2046" y="833"/>
                    </a:cubicBezTo>
                    <a:cubicBezTo>
                      <a:pt x="2071" y="876"/>
                      <a:pt x="2113" y="933"/>
                      <a:pt x="2145" y="938"/>
                    </a:cubicBezTo>
                    <a:cubicBezTo>
                      <a:pt x="2177" y="943"/>
                      <a:pt x="2214" y="889"/>
                      <a:pt x="2238" y="860"/>
                    </a:cubicBezTo>
                    <a:cubicBezTo>
                      <a:pt x="2262" y="831"/>
                      <a:pt x="2267" y="787"/>
                      <a:pt x="2292" y="761"/>
                    </a:cubicBezTo>
                    <a:cubicBezTo>
                      <a:pt x="2317" y="735"/>
                      <a:pt x="2358" y="700"/>
                      <a:pt x="2388" y="704"/>
                    </a:cubicBezTo>
                    <a:cubicBezTo>
                      <a:pt x="2418" y="708"/>
                      <a:pt x="2449" y="741"/>
                      <a:pt x="2475" y="788"/>
                    </a:cubicBezTo>
                    <a:cubicBezTo>
                      <a:pt x="2501" y="835"/>
                      <a:pt x="2524" y="926"/>
                      <a:pt x="2547" y="989"/>
                    </a:cubicBezTo>
                    <a:cubicBezTo>
                      <a:pt x="2570" y="1052"/>
                      <a:pt x="2585" y="1116"/>
                      <a:pt x="2613" y="1166"/>
                    </a:cubicBezTo>
                    <a:cubicBezTo>
                      <a:pt x="2641" y="1216"/>
                      <a:pt x="2680" y="1279"/>
                      <a:pt x="2712" y="1286"/>
                    </a:cubicBezTo>
                    <a:cubicBezTo>
                      <a:pt x="2744" y="1293"/>
                      <a:pt x="2781" y="1237"/>
                      <a:pt x="2805" y="1208"/>
                    </a:cubicBezTo>
                    <a:cubicBezTo>
                      <a:pt x="2829" y="1179"/>
                      <a:pt x="2836" y="1152"/>
                      <a:pt x="2856" y="1115"/>
                    </a:cubicBezTo>
                    <a:cubicBezTo>
                      <a:pt x="2876" y="1078"/>
                      <a:pt x="2904" y="1015"/>
                      <a:pt x="2928" y="986"/>
                    </a:cubicBezTo>
                    <a:cubicBezTo>
                      <a:pt x="2952" y="957"/>
                      <a:pt x="2974" y="931"/>
                      <a:pt x="3000" y="938"/>
                    </a:cubicBezTo>
                    <a:cubicBezTo>
                      <a:pt x="3026" y="945"/>
                      <a:pt x="3058" y="994"/>
                      <a:pt x="3081" y="1028"/>
                    </a:cubicBezTo>
                    <a:cubicBezTo>
                      <a:pt x="3104" y="1062"/>
                      <a:pt x="3121" y="1105"/>
                      <a:pt x="3139" y="1143"/>
                    </a:cubicBezTo>
                    <a:cubicBezTo>
                      <a:pt x="3157" y="1181"/>
                      <a:pt x="3164" y="1222"/>
                      <a:pt x="3189" y="1256"/>
                    </a:cubicBezTo>
                    <a:cubicBezTo>
                      <a:pt x="3214" y="1290"/>
                      <a:pt x="3254" y="1352"/>
                      <a:pt x="3288" y="1346"/>
                    </a:cubicBezTo>
                    <a:cubicBezTo>
                      <a:pt x="3322" y="1340"/>
                      <a:pt x="3369" y="1262"/>
                      <a:pt x="3393" y="1220"/>
                    </a:cubicBezTo>
                    <a:cubicBezTo>
                      <a:pt x="3417" y="1178"/>
                      <a:pt x="3412" y="1150"/>
                      <a:pt x="3435" y="1094"/>
                    </a:cubicBezTo>
                    <a:cubicBezTo>
                      <a:pt x="3458" y="1038"/>
                      <a:pt x="3502" y="934"/>
                      <a:pt x="3531" y="887"/>
                    </a:cubicBezTo>
                    <a:cubicBezTo>
                      <a:pt x="3560" y="840"/>
                      <a:pt x="3583" y="816"/>
                      <a:pt x="3609" y="812"/>
                    </a:cubicBezTo>
                    <a:cubicBezTo>
                      <a:pt x="3635" y="808"/>
                      <a:pt x="3662" y="834"/>
                      <a:pt x="3687" y="863"/>
                    </a:cubicBezTo>
                    <a:cubicBezTo>
                      <a:pt x="3712" y="892"/>
                      <a:pt x="3734" y="955"/>
                      <a:pt x="3762" y="989"/>
                    </a:cubicBezTo>
                    <a:cubicBezTo>
                      <a:pt x="3790" y="1023"/>
                      <a:pt x="3828" y="1073"/>
                      <a:pt x="3858" y="1070"/>
                    </a:cubicBezTo>
                    <a:cubicBezTo>
                      <a:pt x="3888" y="1067"/>
                      <a:pt x="3923" y="1003"/>
                      <a:pt x="3945" y="968"/>
                    </a:cubicBezTo>
                    <a:cubicBezTo>
                      <a:pt x="3967" y="933"/>
                      <a:pt x="3972" y="905"/>
                      <a:pt x="3990" y="857"/>
                    </a:cubicBezTo>
                    <a:cubicBezTo>
                      <a:pt x="4008" y="809"/>
                      <a:pt x="4034" y="739"/>
                      <a:pt x="4056" y="680"/>
                    </a:cubicBezTo>
                    <a:cubicBezTo>
                      <a:pt x="4078" y="621"/>
                      <a:pt x="4108" y="540"/>
                      <a:pt x="4122" y="503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436" y="1261"/>
              <a:ext cx="1067" cy="341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简谐波</a:t>
              </a: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1</a:t>
              </a: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439" y="1934"/>
              <a:ext cx="1066" cy="341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简谐波</a:t>
              </a: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2</a:t>
              </a:r>
            </a:p>
          </p:txBody>
        </p:sp>
        <p:sp>
          <p:nvSpPr>
            <p:cNvPr id="126989" name="Text Box 15"/>
            <p:cNvSpPr txBox="1">
              <a:spLocks noChangeArrowheads="1"/>
            </p:cNvSpPr>
            <p:nvPr/>
          </p:nvSpPr>
          <p:spPr bwMode="auto">
            <a:xfrm>
              <a:off x="432" y="2675"/>
              <a:ext cx="1062" cy="671"/>
            </a:xfrm>
            <a:prstGeom prst="rect">
              <a:avLst/>
            </a:prstGeom>
            <a:gradFill rotWithShape="0">
              <a:gsLst>
                <a:gs pos="0">
                  <a:srgbClr val="FFE5FF"/>
                </a:gs>
                <a:gs pos="50000">
                  <a:srgbClr val="FFFFFF"/>
                </a:gs>
                <a:gs pos="100000">
                  <a:srgbClr val="FFE5FF"/>
                </a:gs>
              </a:gsLst>
              <a:lin ang="5400000" scaled="1"/>
            </a:gradFill>
            <a:ln w="9525">
              <a:solidFill>
                <a:srgbClr val="CC00CC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ts val="6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合成</a:t>
              </a:r>
            </a:p>
            <a:p>
              <a:pPr algn="ctr" eaLnBrk="1" hangingPunct="1">
                <a:spcBef>
                  <a:spcPts val="6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复杂波</a:t>
              </a:r>
            </a:p>
          </p:txBody>
        </p:sp>
        <p:sp>
          <p:nvSpPr>
            <p:cNvPr id="126990" name="Rectangle 16"/>
            <p:cNvSpPr>
              <a:spLocks noChangeArrowheads="1"/>
            </p:cNvSpPr>
            <p:nvPr/>
          </p:nvSpPr>
          <p:spPr bwMode="auto">
            <a:xfrm>
              <a:off x="432" y="960"/>
              <a:ext cx="4904" cy="27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26979" name="Group 27"/>
          <p:cNvGrpSpPr>
            <a:grpSpLocks/>
          </p:cNvGrpSpPr>
          <p:nvPr/>
        </p:nvGrpSpPr>
        <p:grpSpPr bwMode="auto">
          <a:xfrm>
            <a:off x="3145164" y="646266"/>
            <a:ext cx="7383463" cy="1141412"/>
            <a:chOff x="530" y="380"/>
            <a:chExt cx="4651" cy="719"/>
          </a:xfrm>
        </p:grpSpPr>
        <p:sp>
          <p:nvSpPr>
            <p:cNvPr id="24" name="Text Box 18"/>
            <p:cNvSpPr txBox="1">
              <a:spLocks noChangeArrowheads="1"/>
            </p:cNvSpPr>
            <p:nvPr/>
          </p:nvSpPr>
          <p:spPr bwMode="auto">
            <a:xfrm>
              <a:off x="530" y="586"/>
              <a:ext cx="2136" cy="330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just" eaLnBrk="1" hangingPunct="1">
                <a:spcBef>
                  <a:spcPct val="50000"/>
                </a:spcBef>
                <a:defRPr/>
              </a:pPr>
              <a:r>
                <a:rPr lang="zh-CN" altLang="en-US" sz="2800">
                  <a:solidFill>
                    <a:srgbClr val="0000FF"/>
                  </a:solidFill>
                  <a:latin typeface="+mn-lt"/>
                  <a:ea typeface="+mn-ea"/>
                </a:rPr>
                <a:t>各种不同的简谐波</a:t>
              </a:r>
            </a:p>
          </p:txBody>
        </p:sp>
        <p:sp>
          <p:nvSpPr>
            <p:cNvPr id="126981" name="Rectangle 19"/>
            <p:cNvSpPr>
              <a:spLocks noChangeArrowheads="1"/>
            </p:cNvSpPr>
            <p:nvPr/>
          </p:nvSpPr>
          <p:spPr bwMode="auto">
            <a:xfrm>
              <a:off x="4044" y="570"/>
              <a:ext cx="1137" cy="333"/>
            </a:xfrm>
            <a:prstGeom prst="rect">
              <a:avLst/>
            </a:prstGeom>
            <a:gradFill rotWithShape="0">
              <a:gsLst>
                <a:gs pos="0">
                  <a:srgbClr val="FEE6F4"/>
                </a:gs>
                <a:gs pos="50000">
                  <a:srgbClr val="FFFFFF"/>
                </a:gs>
                <a:gs pos="100000">
                  <a:srgbClr val="FEE6F4"/>
                </a:gs>
              </a:gsLst>
              <a:lin ang="5400000" scaled="1"/>
            </a:gradFill>
            <a:ln w="9525">
              <a:solidFill>
                <a:srgbClr val="CC00CC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0000FF"/>
                  </a:solidFill>
                  <a:latin typeface="+mn-lt"/>
                  <a:ea typeface="+mn-ea"/>
                </a:rPr>
                <a:t>复杂波</a:t>
              </a:r>
            </a:p>
          </p:txBody>
        </p:sp>
        <p:sp>
          <p:nvSpPr>
            <p:cNvPr id="126982" name="Text Box 21"/>
            <p:cNvSpPr txBox="1">
              <a:spLocks noChangeArrowheads="1"/>
            </p:cNvSpPr>
            <p:nvPr/>
          </p:nvSpPr>
          <p:spPr bwMode="auto">
            <a:xfrm>
              <a:off x="2943" y="380"/>
              <a:ext cx="78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合成</a:t>
              </a:r>
            </a:p>
          </p:txBody>
        </p:sp>
        <p:sp>
          <p:nvSpPr>
            <p:cNvPr id="126983" name="Line 24"/>
            <p:cNvSpPr>
              <a:spLocks noChangeShapeType="1"/>
            </p:cNvSpPr>
            <p:nvPr/>
          </p:nvSpPr>
          <p:spPr bwMode="auto">
            <a:xfrm>
              <a:off x="2765" y="691"/>
              <a:ext cx="1159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26984" name="Line 25"/>
            <p:cNvSpPr>
              <a:spLocks noChangeShapeType="1"/>
            </p:cNvSpPr>
            <p:nvPr/>
          </p:nvSpPr>
          <p:spPr bwMode="auto">
            <a:xfrm flipH="1" flipV="1">
              <a:off x="2749" y="795"/>
              <a:ext cx="115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26985" name="Text Box 26"/>
            <p:cNvSpPr txBox="1">
              <a:spLocks noChangeArrowheads="1"/>
            </p:cNvSpPr>
            <p:nvPr/>
          </p:nvSpPr>
          <p:spPr bwMode="auto">
            <a:xfrm>
              <a:off x="2907" y="772"/>
              <a:ext cx="88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0000FF"/>
                  </a:solidFill>
                  <a:latin typeface="+mn-lt"/>
                  <a:ea typeface="+mn-ea"/>
                </a:rPr>
                <a:t>分解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151298"/>
      </p:ext>
    </p:extLst>
  </p:cSld>
  <p:clrMapOvr>
    <a:masterClrMapping/>
  </p:clrMapOvr>
  <p:transition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0" y="1134737"/>
            <a:ext cx="12197665" cy="5723263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048442" y="252859"/>
            <a:ext cx="10143560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grpSp>
        <p:nvGrpSpPr>
          <p:cNvPr id="28" name="组 41"/>
          <p:cNvGrpSpPr/>
          <p:nvPr/>
        </p:nvGrpSpPr>
        <p:grpSpPr>
          <a:xfrm>
            <a:off x="9284090" y="252856"/>
            <a:ext cx="2907908" cy="563245"/>
            <a:chOff x="9284089" y="252855"/>
            <a:chExt cx="2907908" cy="563245"/>
          </a:xfrm>
        </p:grpSpPr>
        <p:grpSp>
          <p:nvGrpSpPr>
            <p:cNvPr id="29" name="组 4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31" name="组 49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35" name="圆角矩形 3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圆角矩形 3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圆角矩形 3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33" name="圆角矩形 3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Freeform 96"/>
                <p:cNvSpPr/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solidFill>
                      <a:srgbClr val="AD1C21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0" name="文本框 29"/>
            <p:cNvSpPr txBox="1"/>
            <p:nvPr/>
          </p:nvSpPr>
          <p:spPr>
            <a:xfrm>
              <a:off x="9284089" y="252855"/>
              <a:ext cx="2170011" cy="563245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r"/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21" name="Freeform 96"/>
          <p:cNvSpPr/>
          <p:nvPr/>
        </p:nvSpPr>
        <p:spPr bwMode="auto">
          <a:xfrm>
            <a:off x="76279" y="369238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rgbClr val="AD1C2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Text Box 1026"/>
          <p:cNvSpPr txBox="1">
            <a:spLocks noChangeArrowheads="1"/>
          </p:cNvSpPr>
          <p:nvPr/>
        </p:nvSpPr>
        <p:spPr bwMode="auto">
          <a:xfrm>
            <a:off x="2035549" y="2059922"/>
            <a:ext cx="7286625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5400" i="1" dirty="0">
                <a:solidFill>
                  <a:srgbClr val="3333CC"/>
                </a:solidFill>
              </a:rPr>
              <a:t>I have no special talents. I am only passionately curious.</a:t>
            </a:r>
            <a:endParaRPr kumimoji="0" lang="zh-CN" altLang="en-US" sz="5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Text Box 1027"/>
          <p:cNvSpPr txBox="1">
            <a:spLocks noChangeArrowheads="1"/>
          </p:cNvSpPr>
          <p:nvPr/>
        </p:nvSpPr>
        <p:spPr bwMode="auto">
          <a:xfrm>
            <a:off x="7666411" y="4964595"/>
            <a:ext cx="3311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b="1">
                <a:solidFill>
                  <a:srgbClr val="9900CC"/>
                </a:solidFill>
                <a:latin typeface="Arial" panose="020B0604020202020204" pitchFamily="34" charset="0"/>
              </a:rPr>
              <a:t>——</a:t>
            </a:r>
            <a:r>
              <a:rPr kumimoji="0" lang="zh-CN" altLang="en-US" b="1">
                <a:solidFill>
                  <a:srgbClr val="9900CC"/>
                </a:solidFill>
                <a:latin typeface="Arial" panose="020B0604020202020204" pitchFamily="34" charset="0"/>
              </a:rPr>
              <a:t>爱因斯坦</a:t>
            </a:r>
            <a:endParaRPr kumimoji="0" lang="en-US" altLang="zh-CN" b="1">
              <a:solidFill>
                <a:srgbClr val="9900CC"/>
              </a:solidFill>
              <a:latin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1516" y="267581"/>
            <a:ext cx="1544033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机械波</a:t>
            </a:r>
          </a:p>
        </p:txBody>
      </p:sp>
    </p:spTree>
    <p:extLst>
      <p:ext uri="{BB962C8B-B14F-4D97-AF65-F5344CB8AC3E}">
        <p14:creationId xmlns:p14="http://schemas.microsoft.com/office/powerpoint/2010/main" val="33813873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"/>
          <p:cNvSpPr>
            <a:spLocks noChangeArrowheads="1"/>
          </p:cNvSpPr>
          <p:nvPr/>
        </p:nvSpPr>
        <p:spPr bwMode="auto">
          <a:xfrm>
            <a:off x="1867281" y="538354"/>
            <a:ext cx="9834389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ct val="3000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rgbClr val="FF0000"/>
                </a:solidFill>
                <a:latin typeface="+mn-lt"/>
                <a:ea typeface="+mn-ea"/>
              </a:rPr>
              <a:t>简谐波的波函数</a:t>
            </a:r>
            <a:r>
              <a:rPr lang="zh-CN" altLang="en-US" sz="2800" kern="0" dirty="0">
                <a:solidFill>
                  <a:srgbClr val="0000FF"/>
                </a:solidFill>
                <a:latin typeface="+mn-lt"/>
                <a:ea typeface="+mn-ea"/>
              </a:rPr>
              <a:t>：也叫</a:t>
            </a:r>
            <a:r>
              <a:rPr lang="zh-CN" altLang="en-US" sz="2800" kern="0" dirty="0">
                <a:solidFill>
                  <a:srgbClr val="FF0000"/>
                </a:solidFill>
                <a:latin typeface="+mn-lt"/>
                <a:ea typeface="+mn-ea"/>
              </a:rPr>
              <a:t>波动方程</a:t>
            </a:r>
            <a:r>
              <a:rPr lang="zh-CN" altLang="en-US" sz="2800" kern="0" dirty="0">
                <a:solidFill>
                  <a:srgbClr val="0000FF"/>
                </a:solidFill>
                <a:latin typeface="+mn-lt"/>
                <a:ea typeface="+mn-ea"/>
              </a:rPr>
              <a:t>，描述介质中各质点的位移随时间的变化关系。</a:t>
            </a: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1867281" y="1522604"/>
            <a:ext cx="23034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rgbClr val="0000FF"/>
                </a:solidFill>
                <a:latin typeface="+mn-lt"/>
                <a:ea typeface="+mn-ea"/>
              </a:rPr>
              <a:t>一般波函数</a:t>
            </a:r>
            <a:r>
              <a:rPr lang="en-US" altLang="zh-CN" sz="2800" kern="0" dirty="0">
                <a:solidFill>
                  <a:srgbClr val="0000FF"/>
                </a:solidFill>
                <a:latin typeface="+mn-lt"/>
                <a:ea typeface="+mn-ea"/>
              </a:rPr>
              <a:t>:</a:t>
            </a:r>
          </a:p>
        </p:txBody>
      </p:sp>
      <p:sp>
        <p:nvSpPr>
          <p:cNvPr id="71" name="Rectangle 24"/>
          <p:cNvSpPr>
            <a:spLocks noChangeArrowheads="1"/>
          </p:cNvSpPr>
          <p:nvPr/>
        </p:nvSpPr>
        <p:spPr bwMode="auto">
          <a:xfrm>
            <a:off x="1867281" y="2243329"/>
            <a:ext cx="18716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rgbClr val="0000FF"/>
                </a:solidFill>
                <a:latin typeface="+mn-lt"/>
                <a:ea typeface="+mn-ea"/>
              </a:rPr>
              <a:t>简谐振动</a:t>
            </a:r>
            <a:r>
              <a:rPr lang="en-US" altLang="zh-CN" sz="2800" kern="0" dirty="0">
                <a:solidFill>
                  <a:srgbClr val="0000FF"/>
                </a:solidFill>
                <a:latin typeface="+mn-lt"/>
                <a:ea typeface="+mn-ea"/>
              </a:rPr>
              <a:t>:</a:t>
            </a:r>
          </a:p>
        </p:txBody>
      </p:sp>
      <p:sp>
        <p:nvSpPr>
          <p:cNvPr id="94" name="Text Box 39"/>
          <p:cNvSpPr txBox="1">
            <a:spLocks noChangeArrowheads="1"/>
          </p:cNvSpPr>
          <p:nvPr/>
        </p:nvSpPr>
        <p:spPr bwMode="auto">
          <a:xfrm>
            <a:off x="1867281" y="2962467"/>
            <a:ext cx="20891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rgbClr val="0000FF"/>
                </a:solidFill>
                <a:latin typeface="+mn-lt"/>
                <a:ea typeface="+mn-ea"/>
              </a:rPr>
              <a:t>振源振动：</a:t>
            </a:r>
          </a:p>
        </p:txBody>
      </p:sp>
      <p:sp>
        <p:nvSpPr>
          <p:cNvPr id="95" name="AutoShape 42"/>
          <p:cNvSpPr>
            <a:spLocks noChangeArrowheads="1"/>
          </p:cNvSpPr>
          <p:nvPr/>
        </p:nvSpPr>
        <p:spPr bwMode="auto">
          <a:xfrm>
            <a:off x="3340674" y="4893776"/>
            <a:ext cx="287338" cy="792163"/>
          </a:xfrm>
          <a:prstGeom prst="curvedRightArrow">
            <a:avLst>
              <a:gd name="adj1" fmla="val 55138"/>
              <a:gd name="adj2" fmla="val 110276"/>
              <a:gd name="adj3" fmla="val 33333"/>
            </a:avLst>
          </a:prstGeom>
          <a:solidFill>
            <a:srgbClr val="0099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kern="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742399" y="2199763"/>
                <a:ext cx="31398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399" y="2199763"/>
                <a:ext cx="313989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3870700" y="1494082"/>
                <a:ext cx="1948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700" y="1494082"/>
                <a:ext cx="194861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3738944" y="2928034"/>
                <a:ext cx="32900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944" y="2928034"/>
                <a:ext cx="32900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8153536" y="1107841"/>
            <a:ext cx="3339881" cy="2449513"/>
            <a:chOff x="8176417" y="652646"/>
            <a:chExt cx="3339881" cy="2449513"/>
          </a:xfrm>
        </p:grpSpPr>
        <p:grpSp>
          <p:nvGrpSpPr>
            <p:cNvPr id="40980" name="Group 38"/>
            <p:cNvGrpSpPr>
              <a:grpSpLocks/>
            </p:cNvGrpSpPr>
            <p:nvPr/>
          </p:nvGrpSpPr>
          <p:grpSpPr bwMode="auto">
            <a:xfrm>
              <a:off x="8203185" y="652646"/>
              <a:ext cx="3313113" cy="2449513"/>
              <a:chOff x="3560" y="436"/>
              <a:chExt cx="2087" cy="1543"/>
            </a:xfrm>
          </p:grpSpPr>
          <p:sp>
            <p:nvSpPr>
              <p:cNvPr id="78" name="Rectangle 37"/>
              <p:cNvSpPr>
                <a:spLocks noChangeArrowheads="1"/>
              </p:cNvSpPr>
              <p:nvPr/>
            </p:nvSpPr>
            <p:spPr bwMode="auto">
              <a:xfrm>
                <a:off x="3560" y="436"/>
                <a:ext cx="2087" cy="15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kern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" name="Line 10"/>
              <p:cNvSpPr>
                <a:spLocks noChangeShapeType="1"/>
              </p:cNvSpPr>
              <p:nvPr/>
            </p:nvSpPr>
            <p:spPr bwMode="auto">
              <a:xfrm>
                <a:off x="3629" y="1343"/>
                <a:ext cx="171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kern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1" name="Line 11"/>
              <p:cNvSpPr>
                <a:spLocks noChangeShapeType="1"/>
              </p:cNvSpPr>
              <p:nvPr/>
            </p:nvSpPr>
            <p:spPr bwMode="auto">
              <a:xfrm flipV="1">
                <a:off x="3826" y="910"/>
                <a:ext cx="0" cy="9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kern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2" name="Line 12"/>
              <p:cNvSpPr>
                <a:spLocks noChangeShapeType="1"/>
              </p:cNvSpPr>
              <p:nvPr/>
            </p:nvSpPr>
            <p:spPr bwMode="auto">
              <a:xfrm>
                <a:off x="4960" y="1331"/>
                <a:ext cx="10" cy="17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kern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" name="Line 13"/>
              <p:cNvSpPr>
                <a:spLocks noChangeShapeType="1"/>
              </p:cNvSpPr>
              <p:nvPr/>
            </p:nvSpPr>
            <p:spPr bwMode="auto">
              <a:xfrm>
                <a:off x="3836" y="1438"/>
                <a:ext cx="113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sm" len="lg"/>
                <a:tailEnd type="triangle" w="sm" len="lg"/>
              </a:ln>
            </p:spPr>
            <p:txBody>
              <a:bodyPr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kern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4" name="Line 14"/>
              <p:cNvSpPr>
                <a:spLocks noChangeShapeType="1"/>
              </p:cNvSpPr>
              <p:nvPr/>
            </p:nvSpPr>
            <p:spPr bwMode="auto">
              <a:xfrm>
                <a:off x="4272" y="1207"/>
                <a:ext cx="28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kern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7" name="Text Box 17"/>
              <p:cNvSpPr txBox="1">
                <a:spLocks noChangeArrowheads="1"/>
              </p:cNvSpPr>
              <p:nvPr/>
            </p:nvSpPr>
            <p:spPr bwMode="auto">
              <a:xfrm>
                <a:off x="4618" y="1006"/>
                <a:ext cx="190" cy="330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zh-CN" altLang="en-US" sz="2800" kern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10767031" y="1595329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7031" y="1595329"/>
                  <a:ext cx="48571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9314286" y="1398810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4286" y="1398810"/>
                  <a:ext cx="499944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8176417" y="2007103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6417" y="2007103"/>
                  <a:ext cx="53489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9325613" y="2149370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5613" y="2149370"/>
                  <a:ext cx="48571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8357753" y="946483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7753" y="946483"/>
                  <a:ext cx="490583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10191671" y="1601993"/>
                  <a:ext cx="51565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1671" y="1601993"/>
                  <a:ext cx="515654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/>
          <p:cNvGrpSpPr/>
          <p:nvPr/>
        </p:nvGrpSpPr>
        <p:grpSpPr>
          <a:xfrm>
            <a:off x="1867281" y="3538714"/>
            <a:ext cx="6840539" cy="833150"/>
            <a:chOff x="1867281" y="3538714"/>
            <a:chExt cx="6840539" cy="8331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 Box 22" descr="绿色大理石"/>
                <p:cNvSpPr txBox="1">
                  <a:spLocks noChangeArrowheads="1"/>
                </p:cNvSpPr>
                <p:nvPr/>
              </p:nvSpPr>
              <p:spPr bwMode="auto">
                <a:xfrm>
                  <a:off x="1867281" y="3538714"/>
                  <a:ext cx="6840539" cy="7386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just" fontAlgn="auto">
                    <a:lnSpc>
                      <a:spcPct val="150000"/>
                    </a:lnSpc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14:m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lang="zh-CN" altLang="en-US" sz="2800" kern="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点</a:t>
                  </a:r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zh-CN" altLang="en-US" sz="2800" kern="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时刻的位移是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a14:m>
                  <a:r>
                    <a:rPr lang="zh-CN" altLang="en-US" sz="2800" kern="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点            时刻的位移</a:t>
                  </a:r>
                </a:p>
              </p:txBody>
            </p:sp>
          </mc:Choice>
          <mc:Fallback xmlns="">
            <p:sp>
              <p:nvSpPr>
                <p:cNvPr id="74" name="Text Box 22" descr="绿色大理石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67281" y="3538714"/>
                  <a:ext cx="6840539" cy="738664"/>
                </a:xfrm>
                <a:prstGeom prst="rect">
                  <a:avLst/>
                </a:prstGeom>
                <a:blipFill>
                  <a:blip r:embed="rId13"/>
                  <a:stretch>
                    <a:fillRect b="-11475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5397692" y="3541637"/>
                  <a:ext cx="1077025" cy="8302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692" y="3541637"/>
                  <a:ext cx="1077025" cy="83022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3664545" y="4456616"/>
                <a:ext cx="5183791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545" y="4456616"/>
                <a:ext cx="5183791" cy="8302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3664545" y="5286843"/>
                <a:ext cx="5009898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545" y="5286843"/>
                <a:ext cx="5009898" cy="8302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33"/>
          <p:cNvGrpSpPr>
            <a:grpSpLocks/>
          </p:cNvGrpSpPr>
          <p:nvPr/>
        </p:nvGrpSpPr>
        <p:grpSpPr bwMode="auto">
          <a:xfrm>
            <a:off x="9540653" y="4335038"/>
            <a:ext cx="1801813" cy="954088"/>
            <a:chOff x="7019925" y="4292600"/>
            <a:chExt cx="1801813" cy="954088"/>
          </a:xfrm>
        </p:grpSpPr>
        <p:sp>
          <p:nvSpPr>
            <p:cNvPr id="65" name="AutoShape 40"/>
            <p:cNvSpPr>
              <a:spLocks noChangeArrowheads="1"/>
            </p:cNvSpPr>
            <p:nvPr/>
          </p:nvSpPr>
          <p:spPr bwMode="auto">
            <a:xfrm>
              <a:off x="7019925" y="4292600"/>
              <a:ext cx="1766888" cy="922338"/>
            </a:xfrm>
            <a:prstGeom prst="wedgeRoundRectCallout">
              <a:avLst>
                <a:gd name="adj1" fmla="val -107184"/>
                <a:gd name="adj2" fmla="val 100456"/>
                <a:gd name="adj3" fmla="val 16667"/>
              </a:avLst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Rectangle 36"/>
            <p:cNvSpPr>
              <a:spLocks noChangeArrowheads="1"/>
            </p:cNvSpPr>
            <p:nvPr/>
          </p:nvSpPr>
          <p:spPr bwMode="auto">
            <a:xfrm>
              <a:off x="7164388" y="4292600"/>
              <a:ext cx="1657350" cy="954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kern="0" dirty="0">
                  <a:solidFill>
                    <a:srgbClr val="0000FF"/>
                  </a:solidFill>
                  <a:latin typeface="+mn-lt"/>
                  <a:ea typeface="+mn-ea"/>
                </a:rPr>
                <a:t>简谐波的波函数</a:t>
              </a:r>
              <a:endParaRPr lang="en-US" altLang="zh-CN" sz="2800" kern="0" dirty="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132473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9" grpId="0"/>
      <p:bldP spid="71" grpId="0"/>
      <p:bldP spid="94" grpId="0"/>
      <p:bldP spid="95" grpId="0" animBg="1"/>
      <p:bldP spid="36" grpId="0"/>
      <p:bldP spid="38" grpId="0"/>
      <p:bldP spid="39" grpId="0"/>
      <p:bldP spid="47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868678" y="501650"/>
            <a:ext cx="2376488" cy="846137"/>
            <a:chOff x="340" y="255"/>
            <a:chExt cx="1497" cy="590"/>
          </a:xfrm>
        </p:grpSpPr>
        <p:sp>
          <p:nvSpPr>
            <p:cNvPr id="32783" name="AutoShape 4"/>
            <p:cNvSpPr>
              <a:spLocks noChangeArrowheads="1"/>
            </p:cNvSpPr>
            <p:nvPr/>
          </p:nvSpPr>
          <p:spPr bwMode="auto">
            <a:xfrm>
              <a:off x="340" y="255"/>
              <a:ext cx="1497" cy="590"/>
            </a:xfrm>
            <a:prstGeom prst="ribbon">
              <a:avLst>
                <a:gd name="adj1" fmla="val 28306"/>
                <a:gd name="adj2" fmla="val 50000"/>
              </a:avLst>
            </a:prstGeom>
            <a:solidFill>
              <a:srgbClr val="CC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32784" name="Text Box 5"/>
            <p:cNvSpPr txBox="1">
              <a:spLocks noChangeArrowheads="1"/>
            </p:cNvSpPr>
            <p:nvPr/>
          </p:nvSpPr>
          <p:spPr bwMode="auto">
            <a:xfrm>
              <a:off x="775" y="455"/>
              <a:ext cx="635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讨论</a:t>
              </a:r>
            </a:p>
          </p:txBody>
        </p:sp>
      </p:grpSp>
      <p:sp>
        <p:nvSpPr>
          <p:cNvPr id="32778" name="AutoShape 12"/>
          <p:cNvSpPr>
            <a:spLocks/>
          </p:cNvSpPr>
          <p:nvPr/>
        </p:nvSpPr>
        <p:spPr bwMode="auto">
          <a:xfrm>
            <a:off x="5754086" y="1116815"/>
            <a:ext cx="142875" cy="1584325"/>
          </a:xfrm>
          <a:prstGeom prst="leftBrace">
            <a:avLst>
              <a:gd name="adj1" fmla="val 92407"/>
              <a:gd name="adj2" fmla="val 50000"/>
            </a:avLst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32779" name="Text Box 13" descr="绿色大理石"/>
          <p:cNvSpPr txBox="1">
            <a:spLocks noChangeArrowheads="1"/>
          </p:cNvSpPr>
          <p:nvPr/>
        </p:nvSpPr>
        <p:spPr bwMode="auto">
          <a:xfrm>
            <a:off x="1868678" y="1514101"/>
            <a:ext cx="414026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）波函数的其它形式</a:t>
            </a:r>
          </a:p>
        </p:txBody>
      </p:sp>
      <p:sp>
        <p:nvSpPr>
          <p:cNvPr id="32780" name="Text Box 15" descr="绿色大理石"/>
          <p:cNvSpPr txBox="1">
            <a:spLocks noChangeArrowheads="1"/>
          </p:cNvSpPr>
          <p:nvPr/>
        </p:nvSpPr>
        <p:spPr bwMode="auto">
          <a:xfrm>
            <a:off x="1868678" y="3034188"/>
            <a:ext cx="8539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）若波沿轴负向传播时，同样可得到波函数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:</a:t>
            </a:r>
          </a:p>
        </p:txBody>
      </p:sp>
      <p:sp>
        <p:nvSpPr>
          <p:cNvPr id="32781" name="Rectangle 20"/>
          <p:cNvSpPr>
            <a:spLocks noChangeArrowheads="1"/>
          </p:cNvSpPr>
          <p:nvPr/>
        </p:nvSpPr>
        <p:spPr bwMode="auto">
          <a:xfrm>
            <a:off x="2810463" y="4605337"/>
            <a:ext cx="615553" cy="1871663"/>
          </a:xfrm>
          <a:prstGeom prst="rect">
            <a:avLst/>
          </a:prstGeom>
          <a:solidFill>
            <a:srgbClr val="FFCC00">
              <a:alpha val="25882"/>
            </a:srgbClr>
          </a:solidFill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ctr" eaLnBrk="1" hangingPunct="1"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其 它 形 式</a:t>
            </a:r>
          </a:p>
        </p:txBody>
      </p:sp>
      <p:sp>
        <p:nvSpPr>
          <p:cNvPr id="32782" name="AutoShape 21"/>
          <p:cNvSpPr>
            <a:spLocks/>
          </p:cNvSpPr>
          <p:nvPr/>
        </p:nvSpPr>
        <p:spPr bwMode="auto">
          <a:xfrm>
            <a:off x="3668904" y="4749800"/>
            <a:ext cx="142875" cy="1584325"/>
          </a:xfrm>
          <a:prstGeom prst="leftBrace">
            <a:avLst>
              <a:gd name="adj1" fmla="val 92407"/>
              <a:gd name="adj2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320574" y="3509776"/>
                <a:ext cx="5009897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574" y="3509776"/>
                <a:ext cx="5009897" cy="8302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825522" y="650580"/>
                <a:ext cx="5328895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522" y="650580"/>
                <a:ext cx="5328895" cy="8302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770259" y="1401984"/>
                <a:ext cx="5351721" cy="88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259" y="1401984"/>
                <a:ext cx="5351721" cy="8821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829373" y="2163676"/>
                <a:ext cx="5308826" cy="9133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3" y="2163676"/>
                <a:ext cx="5308826" cy="9133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3807928" y="4297297"/>
                <a:ext cx="5328895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928" y="4297297"/>
                <a:ext cx="5328895" cy="8302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752665" y="5048701"/>
                <a:ext cx="5230086" cy="88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5" y="5048701"/>
                <a:ext cx="5230086" cy="8821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811779" y="5810393"/>
                <a:ext cx="5308826" cy="9133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𝑢𝑡</m:t>
                                  </m:r>
                                  <m: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779" y="5810393"/>
                <a:ext cx="5308826" cy="9133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75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8" grpId="0" animBg="1"/>
      <p:bldP spid="32779" grpId="0"/>
      <p:bldP spid="32780" grpId="0"/>
      <p:bldP spid="32781" grpId="0" animBg="1"/>
      <p:bldP spid="32782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3745" name="Rectangle 81"/>
              <p:cNvSpPr>
                <a:spLocks noChangeArrowheads="1"/>
              </p:cNvSpPr>
              <p:nvPr/>
            </p:nvSpPr>
            <p:spPr bwMode="auto">
              <a:xfrm>
                <a:off x="1888235" y="3800096"/>
                <a:ext cx="5518163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just" eaLnBrk="1" hangingPunct="1">
                  <a:defRPr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处该质元的振动方程</a:t>
                </a:r>
              </a:p>
            </p:txBody>
          </p:sp>
        </mc:Choice>
        <mc:Fallback xmlns="">
          <p:sp>
            <p:nvSpPr>
              <p:cNvPr id="113745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8235" y="3800096"/>
                <a:ext cx="5518163" cy="523220"/>
              </a:xfrm>
              <a:prstGeom prst="rect">
                <a:avLst/>
              </a:prstGeom>
              <a:blipFill>
                <a:blip r:embed="rId3"/>
                <a:stretch>
                  <a:fillRect l="-2320" t="-11628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749" name="Text Box 85"/>
              <p:cNvSpPr txBox="1">
                <a:spLocks noChangeArrowheads="1"/>
              </p:cNvSpPr>
              <p:nvPr/>
            </p:nvSpPr>
            <p:spPr bwMode="auto">
              <a:xfrm>
                <a:off x="1888236" y="1115507"/>
                <a:ext cx="7543800" cy="6955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 eaLnBrk="1" hangingPunct="1">
                  <a:lnSpc>
                    <a:spcPct val="140000"/>
                  </a:lnSpc>
                  <a:defRPr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1. 固定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（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如令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）</a:t>
                </a:r>
                <a:r>
                  <a:rPr lang="en-US" altLang="zh-CN" sz="2800" baseline="-25000" dirty="0">
                    <a:solidFill>
                      <a:srgbClr val="0000FF"/>
                    </a:solidFill>
                    <a:latin typeface="+mn-lt"/>
                    <a:ea typeface="+mn-ea"/>
                  </a:rPr>
                  <a:t> 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则波的表达式变为</a:t>
                </a:r>
              </a:p>
            </p:txBody>
          </p:sp>
        </mc:Choice>
        <mc:Fallback xmlns="">
          <p:sp>
            <p:nvSpPr>
              <p:cNvPr id="113749" name="Text 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8236" y="1115507"/>
                <a:ext cx="7543800" cy="695575"/>
              </a:xfrm>
              <a:prstGeom prst="rect">
                <a:avLst/>
              </a:prstGeom>
              <a:blipFill>
                <a:blip r:embed="rId4"/>
                <a:stretch>
                  <a:fillRect l="-1698" b="-149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750" name="Rectangle 86"/>
              <p:cNvSpPr>
                <a:spLocks noChangeArrowheads="1"/>
              </p:cNvSpPr>
              <p:nvPr/>
            </p:nvSpPr>
            <p:spPr bwMode="auto">
              <a:xfrm>
                <a:off x="1888236" y="4673111"/>
                <a:ext cx="368776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just">
                  <a:defRPr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与点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振动的相位差</a:t>
                </a:r>
              </a:p>
            </p:txBody>
          </p:sp>
        </mc:Choice>
        <mc:Fallback xmlns="">
          <p:sp>
            <p:nvSpPr>
              <p:cNvPr id="113750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8236" y="4673111"/>
                <a:ext cx="3687761" cy="523220"/>
              </a:xfrm>
              <a:prstGeom prst="rect">
                <a:avLst/>
              </a:prstGeom>
              <a:blipFill>
                <a:blip r:embed="rId5"/>
                <a:stretch>
                  <a:fillRect l="-3471" t="-12941" b="-329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800" name="Rectangle 87"/>
          <p:cNvSpPr>
            <a:spLocks noChangeArrowheads="1"/>
          </p:cNvSpPr>
          <p:nvPr/>
        </p:nvSpPr>
        <p:spPr bwMode="auto">
          <a:xfrm>
            <a:off x="1888235" y="466344"/>
            <a:ext cx="6288355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just" eaLnBrk="1" hangingPunct="1">
              <a:defRPr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二、平面简谐波波函数的物理意义</a:t>
            </a:r>
          </a:p>
        </p:txBody>
      </p:sp>
      <p:sp>
        <p:nvSpPr>
          <p:cNvPr id="45066" name="Text Box 12"/>
          <p:cNvSpPr txBox="1">
            <a:spLocks noChangeArrowheads="1"/>
          </p:cNvSpPr>
          <p:nvPr/>
        </p:nvSpPr>
        <p:spPr bwMode="auto">
          <a:xfrm>
            <a:off x="5267110" y="5554340"/>
            <a:ext cx="4364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（波具有时间的周期性）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806678" y="1954244"/>
                <a:ext cx="4365298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678" y="1954244"/>
                <a:ext cx="4365298" cy="8302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806678" y="2760367"/>
                <a:ext cx="4599721" cy="88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678" y="2760367"/>
                <a:ext cx="4599721" cy="8821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106538" y="4519607"/>
                <a:ext cx="2166940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538" y="4519607"/>
                <a:ext cx="2166940" cy="8302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171976" y="4519606"/>
                <a:ext cx="1753109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976" y="4519606"/>
                <a:ext cx="1753109" cy="8302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888236" y="5550233"/>
                <a:ext cx="33788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236" y="5550233"/>
                <a:ext cx="337887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9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3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3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3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745" grpId="0"/>
      <p:bldP spid="113749" grpId="0"/>
      <p:bldP spid="113750" grpId="0"/>
      <p:bldP spid="33800" grpId="0" animBg="1"/>
      <p:bldP spid="45066" grpId="0"/>
      <p:bldP spid="12" grpId="0"/>
      <p:bldP spid="13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90"/>
          <p:cNvSpPr txBox="1">
            <a:spLocks noChangeArrowheads="1"/>
          </p:cNvSpPr>
          <p:nvPr/>
        </p:nvSpPr>
        <p:spPr bwMode="auto">
          <a:xfrm>
            <a:off x="2614613" y="500064"/>
            <a:ext cx="7010400" cy="52322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波线上各点的简谐运动图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5551" name="ShockwaveFlash1" r:id="rId2" imgW="7010280" imgH="5232240"/>
        </mc:Choice>
        <mc:Fallback>
          <p:control name="ShockwaveFlash1" r:id="rId2" imgW="7010280" imgH="5232240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14613" y="1220788"/>
                  <a:ext cx="7010400" cy="5232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1559429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23" name="Text Box 7"/>
              <p:cNvSpPr txBox="1">
                <a:spLocks noChangeArrowheads="1"/>
              </p:cNvSpPr>
              <p:nvPr/>
            </p:nvSpPr>
            <p:spPr bwMode="auto">
              <a:xfrm>
                <a:off x="1857445" y="2201547"/>
                <a:ext cx="9582149" cy="946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just" eaLnBrk="1" hangingPunct="1">
                  <a:spcBef>
                    <a:spcPct val="50000"/>
                  </a:spcBef>
                  <a:defRPr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一定时，波函数表示该时刻波线上各点相对其平衡位置的位移，即此刻的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+mn-lt"/>
                    <a:ea typeface="+mn-ea"/>
                  </a:rPr>
                  <a:t>波形曲线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（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+mn-lt"/>
                    <a:ea typeface="+mn-ea"/>
                  </a:rPr>
                  <a:t>波形图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）。</a:t>
                </a:r>
              </a:p>
            </p:txBody>
          </p:sp>
        </mc:Choice>
        <mc:Fallback xmlns="">
          <p:sp>
            <p:nvSpPr>
              <p:cNvPr id="3482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7445" y="2201547"/>
                <a:ext cx="9582149" cy="946150"/>
              </a:xfrm>
              <a:prstGeom prst="rect">
                <a:avLst/>
              </a:prstGeom>
              <a:blipFill>
                <a:blip r:embed="rId3"/>
                <a:stretch>
                  <a:fillRect l="-1336" t="-6452" r="-1272" b="-1806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609" name="Text Box 9"/>
              <p:cNvSpPr txBox="1">
                <a:spLocks noChangeArrowheads="1"/>
              </p:cNvSpPr>
              <p:nvPr/>
            </p:nvSpPr>
            <p:spPr bwMode="auto">
              <a:xfrm>
                <a:off x="1857445" y="479108"/>
                <a:ext cx="7543800" cy="519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 eaLnBrk="1" hangingPunct="1">
                  <a:defRPr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2. 固定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（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如令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）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则波的表达式变为</a:t>
                </a:r>
              </a:p>
            </p:txBody>
          </p:sp>
        </mc:Choice>
        <mc:Fallback xmlns="">
          <p:sp>
            <p:nvSpPr>
              <p:cNvPr id="153609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7445" y="479108"/>
                <a:ext cx="7543800" cy="519112"/>
              </a:xfrm>
              <a:prstGeom prst="rect">
                <a:avLst/>
              </a:prstGeom>
              <a:blipFill>
                <a:blip r:embed="rId4"/>
                <a:stretch>
                  <a:fillRect l="-1698" t="-12941" b="-329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166" name="Rectangle 3"/>
          <p:cNvSpPr>
            <a:spLocks noChangeArrowheads="1"/>
          </p:cNvSpPr>
          <p:nvPr/>
        </p:nvSpPr>
        <p:spPr bwMode="auto">
          <a:xfrm>
            <a:off x="5447209" y="3423074"/>
            <a:ext cx="4433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（波具有空间的周期性）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9082013" y="4511207"/>
            <a:ext cx="1716088" cy="52387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波程差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857445" y="1134008"/>
                <a:ext cx="4379917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45" y="1134008"/>
                <a:ext cx="4379917" cy="8302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775334" y="1082827"/>
                <a:ext cx="4528867" cy="88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334" y="1082827"/>
                <a:ext cx="4528867" cy="882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857445" y="5835148"/>
                <a:ext cx="24564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45" y="5835148"/>
                <a:ext cx="245644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106909" y="5681612"/>
                <a:ext cx="2526461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909" y="5681612"/>
                <a:ext cx="2526461" cy="8302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857445" y="3384316"/>
                <a:ext cx="3332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45" y="3384316"/>
                <a:ext cx="333251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857445" y="3980020"/>
                <a:ext cx="3589764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45" y="3980020"/>
                <a:ext cx="3589764" cy="8302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239844" y="3955301"/>
                <a:ext cx="3240759" cy="879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den>
                          </m:f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844" y="3955301"/>
                <a:ext cx="3240759" cy="8796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857445" y="4826538"/>
                <a:ext cx="3606307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45" y="4826538"/>
                <a:ext cx="3606307" cy="83022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5239844" y="4801819"/>
                <a:ext cx="3249030" cy="879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den>
                          </m:f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844" y="4801819"/>
                <a:ext cx="3249030" cy="8796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9082013" y="5606072"/>
                <a:ext cx="2377895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013" y="5606072"/>
                <a:ext cx="2377895" cy="9017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9082013" y="5125212"/>
                <a:ext cx="22938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013" y="5125212"/>
                <a:ext cx="229389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07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3" grpId="0"/>
      <p:bldP spid="153609" grpId="0"/>
      <p:bldP spid="49166" grpId="0"/>
      <p:bldP spid="15" grpId="0" animBg="1"/>
      <p:bldP spid="18" grpId="0"/>
      <p:bldP spid="19" grpId="0"/>
      <p:bldP spid="20" grpId="0"/>
      <p:bldP spid="21" grpId="0"/>
      <p:bldP spid="22" grpId="0"/>
      <p:bldP spid="5" grpId="0"/>
      <p:bldP spid="24" grpId="0"/>
      <p:bldP spid="25" grpId="0"/>
      <p:bldP spid="26" grpId="0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868" name="Text Box 20"/>
              <p:cNvSpPr txBox="1">
                <a:spLocks noChangeArrowheads="1"/>
              </p:cNvSpPr>
              <p:nvPr/>
            </p:nvSpPr>
            <p:spPr bwMode="auto">
              <a:xfrm>
                <a:off x="1762127" y="496889"/>
                <a:ext cx="9686925" cy="946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just" eaLnBrk="1" hangingPunct="1">
                  <a:spcBef>
                    <a:spcPct val="50000"/>
                  </a:spcBef>
                  <a:defRPr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3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均变化，波函数表示波形沿传播方向的运动情况（行波）。</a:t>
                </a:r>
              </a:p>
            </p:txBody>
          </p:sp>
        </mc:Choice>
        <mc:Fallback xmlns="">
          <p:sp>
            <p:nvSpPr>
              <p:cNvPr id="3586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2127" y="496889"/>
                <a:ext cx="9686925" cy="946150"/>
              </a:xfrm>
              <a:prstGeom prst="rect">
                <a:avLst/>
              </a:prstGeom>
              <a:blipFill>
                <a:blip r:embed="rId4"/>
                <a:stretch>
                  <a:fillRect l="-1259" t="-7097" r="-1322" b="-1806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160"/>
          <p:cNvGrpSpPr>
            <a:grpSpLocks/>
          </p:cNvGrpSpPr>
          <p:nvPr/>
        </p:nvGrpSpPr>
        <p:grpSpPr bwMode="auto">
          <a:xfrm>
            <a:off x="2166938" y="1573213"/>
            <a:ext cx="7848600" cy="2895600"/>
            <a:chOff x="412" y="1036"/>
            <a:chExt cx="4944" cy="1824"/>
          </a:xfrm>
        </p:grpSpPr>
        <p:grpSp>
          <p:nvGrpSpPr>
            <p:cNvPr id="51243" name="Group 158"/>
            <p:cNvGrpSpPr>
              <a:grpSpLocks/>
            </p:cNvGrpSpPr>
            <p:nvPr/>
          </p:nvGrpSpPr>
          <p:grpSpPr bwMode="auto">
            <a:xfrm>
              <a:off x="412" y="1036"/>
              <a:ext cx="4944" cy="1824"/>
              <a:chOff x="412" y="1036"/>
              <a:chExt cx="4944" cy="1824"/>
            </a:xfrm>
          </p:grpSpPr>
          <p:sp>
            <p:nvSpPr>
              <p:cNvPr id="51245" name="Rectangle 138"/>
              <p:cNvSpPr>
                <a:spLocks noChangeArrowheads="1"/>
              </p:cNvSpPr>
              <p:nvPr/>
            </p:nvSpPr>
            <p:spPr bwMode="auto">
              <a:xfrm>
                <a:off x="412" y="1036"/>
                <a:ext cx="4944" cy="1824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51" name="Line 140"/>
              <p:cNvSpPr>
                <a:spLocks noChangeShapeType="1"/>
              </p:cNvSpPr>
              <p:nvPr/>
            </p:nvSpPr>
            <p:spPr bwMode="auto">
              <a:xfrm flipV="1">
                <a:off x="1383" y="1217"/>
                <a:ext cx="0" cy="158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49" name="Line 144"/>
              <p:cNvSpPr>
                <a:spLocks noChangeShapeType="1"/>
              </p:cNvSpPr>
              <p:nvPr/>
            </p:nvSpPr>
            <p:spPr bwMode="auto">
              <a:xfrm>
                <a:off x="2199" y="1361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48" name="Freeform 146"/>
              <p:cNvSpPr>
                <a:spLocks/>
              </p:cNvSpPr>
              <p:nvPr/>
            </p:nvSpPr>
            <p:spPr bwMode="auto">
              <a:xfrm>
                <a:off x="702" y="1577"/>
                <a:ext cx="3604" cy="883"/>
              </a:xfrm>
              <a:custGeom>
                <a:avLst/>
                <a:gdLst>
                  <a:gd name="T0" fmla="*/ 3575 w 2708"/>
                  <a:gd name="T1" fmla="*/ 1 h 1766"/>
                  <a:gd name="T2" fmla="*/ 10566 w 2708"/>
                  <a:gd name="T3" fmla="*/ 1 h 1766"/>
                  <a:gd name="T4" fmla="*/ 17630 w 2708"/>
                  <a:gd name="T5" fmla="*/ 1 h 1766"/>
                  <a:gd name="T6" fmla="*/ 24616 w 2708"/>
                  <a:gd name="T7" fmla="*/ 1 h 1766"/>
                  <a:gd name="T8" fmla="*/ 31896 w 2708"/>
                  <a:gd name="T9" fmla="*/ 1 h 1766"/>
                  <a:gd name="T10" fmla="*/ 38884 w 2708"/>
                  <a:gd name="T11" fmla="*/ 1 h 1766"/>
                  <a:gd name="T12" fmla="*/ 45729 w 2708"/>
                  <a:gd name="T13" fmla="*/ 1 h 1766"/>
                  <a:gd name="T14" fmla="*/ 53013 w 2708"/>
                  <a:gd name="T15" fmla="*/ 1 h 1766"/>
                  <a:gd name="T16" fmla="*/ 60008 w 2708"/>
                  <a:gd name="T17" fmla="*/ 1 h 1766"/>
                  <a:gd name="T18" fmla="*/ 67075 w 2708"/>
                  <a:gd name="T19" fmla="*/ 1 h 1766"/>
                  <a:gd name="T20" fmla="*/ 74007 w 2708"/>
                  <a:gd name="T21" fmla="*/ 1 h 1766"/>
                  <a:gd name="T22" fmla="*/ 81153 w 2708"/>
                  <a:gd name="T23" fmla="*/ 1 h 1766"/>
                  <a:gd name="T24" fmla="*/ 88156 w 2708"/>
                  <a:gd name="T25" fmla="*/ 1 h 1766"/>
                  <a:gd name="T26" fmla="*/ 95099 w 2708"/>
                  <a:gd name="T27" fmla="*/ 1 h 1766"/>
                  <a:gd name="T28" fmla="*/ 102187 w 2708"/>
                  <a:gd name="T29" fmla="*/ 1 h 1766"/>
                  <a:gd name="T30" fmla="*/ 109382 w 2708"/>
                  <a:gd name="T31" fmla="*/ 0 h 1766"/>
                  <a:gd name="T32" fmla="*/ 116398 w 2708"/>
                  <a:gd name="T33" fmla="*/ 1 h 1766"/>
                  <a:gd name="T34" fmla="*/ 123450 w 2708"/>
                  <a:gd name="T35" fmla="*/ 1 h 1766"/>
                  <a:gd name="T36" fmla="*/ 130617 w 2708"/>
                  <a:gd name="T37" fmla="*/ 1 h 1766"/>
                  <a:gd name="T38" fmla="*/ 137523 w 2708"/>
                  <a:gd name="T39" fmla="*/ 1 h 1766"/>
                  <a:gd name="T40" fmla="*/ 144585 w 2708"/>
                  <a:gd name="T41" fmla="*/ 1 h 1766"/>
                  <a:gd name="T42" fmla="*/ 151620 w 2708"/>
                  <a:gd name="T43" fmla="*/ 1 h 1766"/>
                  <a:gd name="T44" fmla="*/ 158845 w 2708"/>
                  <a:gd name="T45" fmla="*/ 1 h 1766"/>
                  <a:gd name="T46" fmla="*/ 165824 w 2708"/>
                  <a:gd name="T47" fmla="*/ 1 h 1766"/>
                  <a:gd name="T48" fmla="*/ 172717 w 2708"/>
                  <a:gd name="T49" fmla="*/ 1 h 1766"/>
                  <a:gd name="T50" fmla="*/ 179855 w 2708"/>
                  <a:gd name="T51" fmla="*/ 1 h 1766"/>
                  <a:gd name="T52" fmla="*/ 186946 w 2708"/>
                  <a:gd name="T53" fmla="*/ 1 h 1766"/>
                  <a:gd name="T54" fmla="*/ 194026 w 2708"/>
                  <a:gd name="T55" fmla="*/ 1 h 1766"/>
                  <a:gd name="T56" fmla="*/ 201029 w 2708"/>
                  <a:gd name="T57" fmla="*/ 1 h 1766"/>
                  <a:gd name="T58" fmla="*/ 208126 w 2708"/>
                  <a:gd name="T59" fmla="*/ 1 h 1766"/>
                  <a:gd name="T60" fmla="*/ 215170 w 2708"/>
                  <a:gd name="T61" fmla="*/ 1 h 1766"/>
                  <a:gd name="T62" fmla="*/ 222168 w 2708"/>
                  <a:gd name="T63" fmla="*/ 1 h 1766"/>
                  <a:gd name="T64" fmla="*/ 229223 w 2708"/>
                  <a:gd name="T65" fmla="*/ 1 h 1766"/>
                  <a:gd name="T66" fmla="*/ 236230 w 2708"/>
                  <a:gd name="T67" fmla="*/ 1 h 1766"/>
                  <a:gd name="T68" fmla="*/ 243357 w 2708"/>
                  <a:gd name="T69" fmla="*/ 1 h 1766"/>
                  <a:gd name="T70" fmla="*/ 250381 w 2708"/>
                  <a:gd name="T71" fmla="*/ 1 h 1766"/>
                  <a:gd name="T72" fmla="*/ 257415 w 2708"/>
                  <a:gd name="T73" fmla="*/ 1 h 1766"/>
                  <a:gd name="T74" fmla="*/ 264571 w 2708"/>
                  <a:gd name="T75" fmla="*/ 1 h 1766"/>
                  <a:gd name="T76" fmla="*/ 271647 w 2708"/>
                  <a:gd name="T77" fmla="*/ 1 h 1766"/>
                  <a:gd name="T78" fmla="*/ 278665 w 2708"/>
                  <a:gd name="T79" fmla="*/ 1 h 1766"/>
                  <a:gd name="T80" fmla="*/ 285818 w 2708"/>
                  <a:gd name="T81" fmla="*/ 0 h 1766"/>
                  <a:gd name="T82" fmla="*/ 292744 w 2708"/>
                  <a:gd name="T83" fmla="*/ 1 h 1766"/>
                  <a:gd name="T84" fmla="*/ 299773 w 2708"/>
                  <a:gd name="T85" fmla="*/ 1 h 1766"/>
                  <a:gd name="T86" fmla="*/ 306800 w 2708"/>
                  <a:gd name="T87" fmla="*/ 1 h 1766"/>
                  <a:gd name="T88" fmla="*/ 313921 w 2708"/>
                  <a:gd name="T89" fmla="*/ 1 h 1766"/>
                  <a:gd name="T90" fmla="*/ 321021 w 2708"/>
                  <a:gd name="T91" fmla="*/ 1 h 1766"/>
                  <a:gd name="T92" fmla="*/ 327987 w 2708"/>
                  <a:gd name="T93" fmla="*/ 1 h 1766"/>
                  <a:gd name="T94" fmla="*/ 334991 w 2708"/>
                  <a:gd name="T95" fmla="*/ 1 h 1766"/>
                  <a:gd name="T96" fmla="*/ 342134 w 2708"/>
                  <a:gd name="T97" fmla="*/ 1 h 1766"/>
                  <a:gd name="T98" fmla="*/ 349098 w 2708"/>
                  <a:gd name="T99" fmla="*/ 1 h 176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708"/>
                  <a:gd name="T151" fmla="*/ 0 h 1766"/>
                  <a:gd name="T152" fmla="*/ 2708 w 2708"/>
                  <a:gd name="T153" fmla="*/ 1766 h 176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708" h="1766">
                    <a:moveTo>
                      <a:pt x="0" y="884"/>
                    </a:moveTo>
                    <a:lnTo>
                      <a:pt x="28" y="663"/>
                    </a:lnTo>
                    <a:lnTo>
                      <a:pt x="54" y="456"/>
                    </a:lnTo>
                    <a:lnTo>
                      <a:pt x="82" y="276"/>
                    </a:lnTo>
                    <a:lnTo>
                      <a:pt x="110" y="135"/>
                    </a:lnTo>
                    <a:lnTo>
                      <a:pt x="137" y="41"/>
                    </a:lnTo>
                    <a:lnTo>
                      <a:pt x="164" y="1"/>
                    </a:lnTo>
                    <a:lnTo>
                      <a:pt x="191" y="16"/>
                    </a:lnTo>
                    <a:lnTo>
                      <a:pt x="219" y="87"/>
                    </a:lnTo>
                    <a:lnTo>
                      <a:pt x="247" y="208"/>
                    </a:lnTo>
                    <a:lnTo>
                      <a:pt x="273" y="373"/>
                    </a:lnTo>
                    <a:lnTo>
                      <a:pt x="301" y="569"/>
                    </a:lnTo>
                    <a:lnTo>
                      <a:pt x="329" y="786"/>
                    </a:lnTo>
                    <a:lnTo>
                      <a:pt x="355" y="1009"/>
                    </a:lnTo>
                    <a:lnTo>
                      <a:pt x="383" y="1224"/>
                    </a:lnTo>
                    <a:lnTo>
                      <a:pt x="411" y="1417"/>
                    </a:lnTo>
                    <a:lnTo>
                      <a:pt x="437" y="1577"/>
                    </a:lnTo>
                    <a:lnTo>
                      <a:pt x="465" y="1692"/>
                    </a:lnTo>
                    <a:lnTo>
                      <a:pt x="492" y="1756"/>
                    </a:lnTo>
                    <a:lnTo>
                      <a:pt x="520" y="1766"/>
                    </a:lnTo>
                    <a:lnTo>
                      <a:pt x="547" y="1718"/>
                    </a:lnTo>
                    <a:lnTo>
                      <a:pt x="574" y="1618"/>
                    </a:lnTo>
                    <a:lnTo>
                      <a:pt x="602" y="1472"/>
                    </a:lnTo>
                    <a:lnTo>
                      <a:pt x="630" y="1288"/>
                    </a:lnTo>
                    <a:lnTo>
                      <a:pt x="656" y="1079"/>
                    </a:lnTo>
                    <a:lnTo>
                      <a:pt x="684" y="858"/>
                    </a:lnTo>
                    <a:lnTo>
                      <a:pt x="712" y="637"/>
                    </a:lnTo>
                    <a:lnTo>
                      <a:pt x="738" y="433"/>
                    </a:lnTo>
                    <a:lnTo>
                      <a:pt x="766" y="258"/>
                    </a:lnTo>
                    <a:lnTo>
                      <a:pt x="793" y="121"/>
                    </a:lnTo>
                    <a:lnTo>
                      <a:pt x="821" y="33"/>
                    </a:lnTo>
                    <a:lnTo>
                      <a:pt x="848" y="0"/>
                    </a:lnTo>
                    <a:lnTo>
                      <a:pt x="875" y="23"/>
                    </a:lnTo>
                    <a:lnTo>
                      <a:pt x="903" y="99"/>
                    </a:lnTo>
                    <a:lnTo>
                      <a:pt x="931" y="227"/>
                    </a:lnTo>
                    <a:lnTo>
                      <a:pt x="957" y="394"/>
                    </a:lnTo>
                    <a:lnTo>
                      <a:pt x="985" y="594"/>
                    </a:lnTo>
                    <a:lnTo>
                      <a:pt x="1013" y="812"/>
                    </a:lnTo>
                    <a:lnTo>
                      <a:pt x="1039" y="1035"/>
                    </a:lnTo>
                    <a:lnTo>
                      <a:pt x="1067" y="1248"/>
                    </a:lnTo>
                    <a:lnTo>
                      <a:pt x="1094" y="1437"/>
                    </a:lnTo>
                    <a:lnTo>
                      <a:pt x="1122" y="1592"/>
                    </a:lnTo>
                    <a:lnTo>
                      <a:pt x="1149" y="1703"/>
                    </a:lnTo>
                    <a:lnTo>
                      <a:pt x="1176" y="1761"/>
                    </a:lnTo>
                    <a:lnTo>
                      <a:pt x="1204" y="1763"/>
                    </a:lnTo>
                    <a:lnTo>
                      <a:pt x="1232" y="1709"/>
                    </a:lnTo>
                    <a:lnTo>
                      <a:pt x="1258" y="1604"/>
                    </a:lnTo>
                    <a:lnTo>
                      <a:pt x="1286" y="1452"/>
                    </a:lnTo>
                    <a:lnTo>
                      <a:pt x="1314" y="1265"/>
                    </a:lnTo>
                    <a:lnTo>
                      <a:pt x="1340" y="1053"/>
                    </a:lnTo>
                    <a:lnTo>
                      <a:pt x="1368" y="832"/>
                    </a:lnTo>
                    <a:lnTo>
                      <a:pt x="1395" y="612"/>
                    </a:lnTo>
                    <a:lnTo>
                      <a:pt x="1423" y="411"/>
                    </a:lnTo>
                    <a:lnTo>
                      <a:pt x="1450" y="239"/>
                    </a:lnTo>
                    <a:lnTo>
                      <a:pt x="1477" y="109"/>
                    </a:lnTo>
                    <a:lnTo>
                      <a:pt x="1505" y="27"/>
                    </a:lnTo>
                    <a:lnTo>
                      <a:pt x="1533" y="0"/>
                    </a:lnTo>
                    <a:lnTo>
                      <a:pt x="1559" y="29"/>
                    </a:lnTo>
                    <a:lnTo>
                      <a:pt x="1587" y="112"/>
                    </a:lnTo>
                    <a:lnTo>
                      <a:pt x="1615" y="244"/>
                    </a:lnTo>
                    <a:lnTo>
                      <a:pt x="1641" y="417"/>
                    </a:lnTo>
                    <a:lnTo>
                      <a:pt x="1669" y="620"/>
                    </a:lnTo>
                    <a:lnTo>
                      <a:pt x="1696" y="838"/>
                    </a:lnTo>
                    <a:lnTo>
                      <a:pt x="1723" y="1061"/>
                    </a:lnTo>
                    <a:lnTo>
                      <a:pt x="1751" y="1271"/>
                    </a:lnTo>
                    <a:lnTo>
                      <a:pt x="1778" y="1458"/>
                    </a:lnTo>
                    <a:lnTo>
                      <a:pt x="1806" y="1607"/>
                    </a:lnTo>
                    <a:lnTo>
                      <a:pt x="1833" y="1712"/>
                    </a:lnTo>
                    <a:lnTo>
                      <a:pt x="1860" y="1764"/>
                    </a:lnTo>
                    <a:lnTo>
                      <a:pt x="1888" y="1759"/>
                    </a:lnTo>
                    <a:lnTo>
                      <a:pt x="1916" y="1700"/>
                    </a:lnTo>
                    <a:lnTo>
                      <a:pt x="1942" y="1587"/>
                    </a:lnTo>
                    <a:lnTo>
                      <a:pt x="1970" y="1432"/>
                    </a:lnTo>
                    <a:lnTo>
                      <a:pt x="1997" y="1240"/>
                    </a:lnTo>
                    <a:lnTo>
                      <a:pt x="2024" y="1027"/>
                    </a:lnTo>
                    <a:lnTo>
                      <a:pt x="2052" y="804"/>
                    </a:lnTo>
                    <a:lnTo>
                      <a:pt x="2079" y="588"/>
                    </a:lnTo>
                    <a:lnTo>
                      <a:pt x="2107" y="388"/>
                    </a:lnTo>
                    <a:lnTo>
                      <a:pt x="2134" y="221"/>
                    </a:lnTo>
                    <a:lnTo>
                      <a:pt x="2161" y="96"/>
                    </a:lnTo>
                    <a:lnTo>
                      <a:pt x="2189" y="21"/>
                    </a:lnTo>
                    <a:lnTo>
                      <a:pt x="2217" y="0"/>
                    </a:lnTo>
                    <a:lnTo>
                      <a:pt x="2243" y="36"/>
                    </a:lnTo>
                    <a:lnTo>
                      <a:pt x="2271" y="126"/>
                    </a:lnTo>
                    <a:lnTo>
                      <a:pt x="2298" y="262"/>
                    </a:lnTo>
                    <a:lnTo>
                      <a:pt x="2325" y="440"/>
                    </a:lnTo>
                    <a:lnTo>
                      <a:pt x="2353" y="645"/>
                    </a:lnTo>
                    <a:lnTo>
                      <a:pt x="2380" y="866"/>
                    </a:lnTo>
                    <a:lnTo>
                      <a:pt x="2408" y="1087"/>
                    </a:lnTo>
                    <a:lnTo>
                      <a:pt x="2435" y="1296"/>
                    </a:lnTo>
                    <a:lnTo>
                      <a:pt x="2462" y="1478"/>
                    </a:lnTo>
                    <a:lnTo>
                      <a:pt x="2490" y="1623"/>
                    </a:lnTo>
                    <a:lnTo>
                      <a:pt x="2518" y="1721"/>
                    </a:lnTo>
                    <a:lnTo>
                      <a:pt x="2544" y="1766"/>
                    </a:lnTo>
                    <a:lnTo>
                      <a:pt x="2572" y="1755"/>
                    </a:lnTo>
                    <a:lnTo>
                      <a:pt x="2598" y="1689"/>
                    </a:lnTo>
                    <a:lnTo>
                      <a:pt x="2626" y="1572"/>
                    </a:lnTo>
                    <a:lnTo>
                      <a:pt x="2654" y="1411"/>
                    </a:lnTo>
                    <a:lnTo>
                      <a:pt x="2681" y="1216"/>
                    </a:lnTo>
                    <a:lnTo>
                      <a:pt x="2708" y="1001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51242" name="Line 149"/>
            <p:cNvSpPr>
              <a:spLocks noChangeShapeType="1"/>
            </p:cNvSpPr>
            <p:nvPr/>
          </p:nvSpPr>
          <p:spPr bwMode="auto">
            <a:xfrm>
              <a:off x="637" y="2036"/>
              <a:ext cx="43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8" name="Group 168"/>
          <p:cNvGrpSpPr>
            <a:grpSpLocks/>
          </p:cNvGrpSpPr>
          <p:nvPr/>
        </p:nvGrpSpPr>
        <p:grpSpPr bwMode="auto">
          <a:xfrm>
            <a:off x="2171242" y="1571874"/>
            <a:ext cx="7848600" cy="2895600"/>
            <a:chOff x="421" y="1035"/>
            <a:chExt cx="4944" cy="1824"/>
          </a:xfrm>
        </p:grpSpPr>
        <p:grpSp>
          <p:nvGrpSpPr>
            <p:cNvPr id="51229" name="Group 166"/>
            <p:cNvGrpSpPr>
              <a:grpSpLocks/>
            </p:cNvGrpSpPr>
            <p:nvPr/>
          </p:nvGrpSpPr>
          <p:grpSpPr bwMode="auto">
            <a:xfrm>
              <a:off x="421" y="1035"/>
              <a:ext cx="4944" cy="1824"/>
              <a:chOff x="421" y="1035"/>
              <a:chExt cx="4944" cy="1824"/>
            </a:xfrm>
          </p:grpSpPr>
          <p:sp>
            <p:nvSpPr>
              <p:cNvPr id="51231" name="Rectangle 121"/>
              <p:cNvSpPr>
                <a:spLocks noChangeArrowheads="1"/>
              </p:cNvSpPr>
              <p:nvPr/>
            </p:nvSpPr>
            <p:spPr bwMode="auto">
              <a:xfrm>
                <a:off x="421" y="1035"/>
                <a:ext cx="4944" cy="1824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38" name="Line 123"/>
              <p:cNvSpPr>
                <a:spLocks noChangeShapeType="1"/>
              </p:cNvSpPr>
              <p:nvPr/>
            </p:nvSpPr>
            <p:spPr bwMode="auto">
              <a:xfrm flipV="1">
                <a:off x="1392" y="1216"/>
                <a:ext cx="0" cy="158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36" name="Line 127"/>
              <p:cNvSpPr>
                <a:spLocks noChangeShapeType="1"/>
              </p:cNvSpPr>
              <p:nvPr/>
            </p:nvSpPr>
            <p:spPr bwMode="auto">
              <a:xfrm>
                <a:off x="2208" y="1360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34" name="Freeform 129"/>
              <p:cNvSpPr>
                <a:spLocks/>
              </p:cNvSpPr>
              <p:nvPr/>
            </p:nvSpPr>
            <p:spPr bwMode="auto">
              <a:xfrm>
                <a:off x="711" y="1576"/>
                <a:ext cx="3604" cy="883"/>
              </a:xfrm>
              <a:custGeom>
                <a:avLst/>
                <a:gdLst>
                  <a:gd name="T0" fmla="*/ 3575 w 2708"/>
                  <a:gd name="T1" fmla="*/ 1 h 1766"/>
                  <a:gd name="T2" fmla="*/ 10566 w 2708"/>
                  <a:gd name="T3" fmla="*/ 1 h 1766"/>
                  <a:gd name="T4" fmla="*/ 17630 w 2708"/>
                  <a:gd name="T5" fmla="*/ 1 h 1766"/>
                  <a:gd name="T6" fmla="*/ 24616 w 2708"/>
                  <a:gd name="T7" fmla="*/ 1 h 1766"/>
                  <a:gd name="T8" fmla="*/ 31896 w 2708"/>
                  <a:gd name="T9" fmla="*/ 1 h 1766"/>
                  <a:gd name="T10" fmla="*/ 38884 w 2708"/>
                  <a:gd name="T11" fmla="*/ 1 h 1766"/>
                  <a:gd name="T12" fmla="*/ 45729 w 2708"/>
                  <a:gd name="T13" fmla="*/ 1 h 1766"/>
                  <a:gd name="T14" fmla="*/ 53013 w 2708"/>
                  <a:gd name="T15" fmla="*/ 1 h 1766"/>
                  <a:gd name="T16" fmla="*/ 60008 w 2708"/>
                  <a:gd name="T17" fmla="*/ 1 h 1766"/>
                  <a:gd name="T18" fmla="*/ 67075 w 2708"/>
                  <a:gd name="T19" fmla="*/ 1 h 1766"/>
                  <a:gd name="T20" fmla="*/ 74007 w 2708"/>
                  <a:gd name="T21" fmla="*/ 1 h 1766"/>
                  <a:gd name="T22" fmla="*/ 81153 w 2708"/>
                  <a:gd name="T23" fmla="*/ 1 h 1766"/>
                  <a:gd name="T24" fmla="*/ 88156 w 2708"/>
                  <a:gd name="T25" fmla="*/ 1 h 1766"/>
                  <a:gd name="T26" fmla="*/ 95099 w 2708"/>
                  <a:gd name="T27" fmla="*/ 1 h 1766"/>
                  <a:gd name="T28" fmla="*/ 102187 w 2708"/>
                  <a:gd name="T29" fmla="*/ 1 h 1766"/>
                  <a:gd name="T30" fmla="*/ 109382 w 2708"/>
                  <a:gd name="T31" fmla="*/ 0 h 1766"/>
                  <a:gd name="T32" fmla="*/ 116398 w 2708"/>
                  <a:gd name="T33" fmla="*/ 1 h 1766"/>
                  <a:gd name="T34" fmla="*/ 123450 w 2708"/>
                  <a:gd name="T35" fmla="*/ 1 h 1766"/>
                  <a:gd name="T36" fmla="*/ 130617 w 2708"/>
                  <a:gd name="T37" fmla="*/ 1 h 1766"/>
                  <a:gd name="T38" fmla="*/ 137523 w 2708"/>
                  <a:gd name="T39" fmla="*/ 1 h 1766"/>
                  <a:gd name="T40" fmla="*/ 144585 w 2708"/>
                  <a:gd name="T41" fmla="*/ 1 h 1766"/>
                  <a:gd name="T42" fmla="*/ 151620 w 2708"/>
                  <a:gd name="T43" fmla="*/ 1 h 1766"/>
                  <a:gd name="T44" fmla="*/ 158845 w 2708"/>
                  <a:gd name="T45" fmla="*/ 1 h 1766"/>
                  <a:gd name="T46" fmla="*/ 165824 w 2708"/>
                  <a:gd name="T47" fmla="*/ 1 h 1766"/>
                  <a:gd name="T48" fmla="*/ 172717 w 2708"/>
                  <a:gd name="T49" fmla="*/ 1 h 1766"/>
                  <a:gd name="T50" fmla="*/ 179855 w 2708"/>
                  <a:gd name="T51" fmla="*/ 1 h 1766"/>
                  <a:gd name="T52" fmla="*/ 186946 w 2708"/>
                  <a:gd name="T53" fmla="*/ 1 h 1766"/>
                  <a:gd name="T54" fmla="*/ 194026 w 2708"/>
                  <a:gd name="T55" fmla="*/ 1 h 1766"/>
                  <a:gd name="T56" fmla="*/ 201029 w 2708"/>
                  <a:gd name="T57" fmla="*/ 1 h 1766"/>
                  <a:gd name="T58" fmla="*/ 208126 w 2708"/>
                  <a:gd name="T59" fmla="*/ 1 h 1766"/>
                  <a:gd name="T60" fmla="*/ 215170 w 2708"/>
                  <a:gd name="T61" fmla="*/ 1 h 1766"/>
                  <a:gd name="T62" fmla="*/ 222168 w 2708"/>
                  <a:gd name="T63" fmla="*/ 1 h 1766"/>
                  <a:gd name="T64" fmla="*/ 229223 w 2708"/>
                  <a:gd name="T65" fmla="*/ 1 h 1766"/>
                  <a:gd name="T66" fmla="*/ 236230 w 2708"/>
                  <a:gd name="T67" fmla="*/ 1 h 1766"/>
                  <a:gd name="T68" fmla="*/ 243357 w 2708"/>
                  <a:gd name="T69" fmla="*/ 1 h 1766"/>
                  <a:gd name="T70" fmla="*/ 250381 w 2708"/>
                  <a:gd name="T71" fmla="*/ 1 h 1766"/>
                  <a:gd name="T72" fmla="*/ 257415 w 2708"/>
                  <a:gd name="T73" fmla="*/ 1 h 1766"/>
                  <a:gd name="T74" fmla="*/ 264571 w 2708"/>
                  <a:gd name="T75" fmla="*/ 1 h 1766"/>
                  <a:gd name="T76" fmla="*/ 271647 w 2708"/>
                  <a:gd name="T77" fmla="*/ 1 h 1766"/>
                  <a:gd name="T78" fmla="*/ 278665 w 2708"/>
                  <a:gd name="T79" fmla="*/ 1 h 1766"/>
                  <a:gd name="T80" fmla="*/ 285818 w 2708"/>
                  <a:gd name="T81" fmla="*/ 0 h 1766"/>
                  <a:gd name="T82" fmla="*/ 292744 w 2708"/>
                  <a:gd name="T83" fmla="*/ 1 h 1766"/>
                  <a:gd name="T84" fmla="*/ 299773 w 2708"/>
                  <a:gd name="T85" fmla="*/ 1 h 1766"/>
                  <a:gd name="T86" fmla="*/ 306800 w 2708"/>
                  <a:gd name="T87" fmla="*/ 1 h 1766"/>
                  <a:gd name="T88" fmla="*/ 313921 w 2708"/>
                  <a:gd name="T89" fmla="*/ 1 h 1766"/>
                  <a:gd name="T90" fmla="*/ 321021 w 2708"/>
                  <a:gd name="T91" fmla="*/ 1 h 1766"/>
                  <a:gd name="T92" fmla="*/ 327987 w 2708"/>
                  <a:gd name="T93" fmla="*/ 1 h 1766"/>
                  <a:gd name="T94" fmla="*/ 334991 w 2708"/>
                  <a:gd name="T95" fmla="*/ 1 h 1766"/>
                  <a:gd name="T96" fmla="*/ 342134 w 2708"/>
                  <a:gd name="T97" fmla="*/ 1 h 1766"/>
                  <a:gd name="T98" fmla="*/ 349098 w 2708"/>
                  <a:gd name="T99" fmla="*/ 1 h 176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708"/>
                  <a:gd name="T151" fmla="*/ 0 h 1766"/>
                  <a:gd name="T152" fmla="*/ 2708 w 2708"/>
                  <a:gd name="T153" fmla="*/ 1766 h 176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708" h="1766">
                    <a:moveTo>
                      <a:pt x="0" y="884"/>
                    </a:moveTo>
                    <a:lnTo>
                      <a:pt x="28" y="663"/>
                    </a:lnTo>
                    <a:lnTo>
                      <a:pt x="54" y="456"/>
                    </a:lnTo>
                    <a:lnTo>
                      <a:pt x="82" y="276"/>
                    </a:lnTo>
                    <a:lnTo>
                      <a:pt x="110" y="135"/>
                    </a:lnTo>
                    <a:lnTo>
                      <a:pt x="137" y="41"/>
                    </a:lnTo>
                    <a:lnTo>
                      <a:pt x="164" y="1"/>
                    </a:lnTo>
                    <a:lnTo>
                      <a:pt x="191" y="16"/>
                    </a:lnTo>
                    <a:lnTo>
                      <a:pt x="219" y="87"/>
                    </a:lnTo>
                    <a:lnTo>
                      <a:pt x="247" y="208"/>
                    </a:lnTo>
                    <a:lnTo>
                      <a:pt x="273" y="373"/>
                    </a:lnTo>
                    <a:lnTo>
                      <a:pt x="301" y="569"/>
                    </a:lnTo>
                    <a:lnTo>
                      <a:pt x="329" y="786"/>
                    </a:lnTo>
                    <a:lnTo>
                      <a:pt x="355" y="1009"/>
                    </a:lnTo>
                    <a:lnTo>
                      <a:pt x="383" y="1224"/>
                    </a:lnTo>
                    <a:lnTo>
                      <a:pt x="411" y="1417"/>
                    </a:lnTo>
                    <a:lnTo>
                      <a:pt x="437" y="1577"/>
                    </a:lnTo>
                    <a:lnTo>
                      <a:pt x="465" y="1692"/>
                    </a:lnTo>
                    <a:lnTo>
                      <a:pt x="492" y="1756"/>
                    </a:lnTo>
                    <a:lnTo>
                      <a:pt x="520" y="1766"/>
                    </a:lnTo>
                    <a:lnTo>
                      <a:pt x="547" y="1718"/>
                    </a:lnTo>
                    <a:lnTo>
                      <a:pt x="574" y="1618"/>
                    </a:lnTo>
                    <a:lnTo>
                      <a:pt x="602" y="1472"/>
                    </a:lnTo>
                    <a:lnTo>
                      <a:pt x="630" y="1288"/>
                    </a:lnTo>
                    <a:lnTo>
                      <a:pt x="656" y="1079"/>
                    </a:lnTo>
                    <a:lnTo>
                      <a:pt x="684" y="858"/>
                    </a:lnTo>
                    <a:lnTo>
                      <a:pt x="712" y="637"/>
                    </a:lnTo>
                    <a:lnTo>
                      <a:pt x="738" y="433"/>
                    </a:lnTo>
                    <a:lnTo>
                      <a:pt x="766" y="258"/>
                    </a:lnTo>
                    <a:lnTo>
                      <a:pt x="793" y="121"/>
                    </a:lnTo>
                    <a:lnTo>
                      <a:pt x="821" y="33"/>
                    </a:lnTo>
                    <a:lnTo>
                      <a:pt x="848" y="0"/>
                    </a:lnTo>
                    <a:lnTo>
                      <a:pt x="875" y="23"/>
                    </a:lnTo>
                    <a:lnTo>
                      <a:pt x="903" y="99"/>
                    </a:lnTo>
                    <a:lnTo>
                      <a:pt x="931" y="227"/>
                    </a:lnTo>
                    <a:lnTo>
                      <a:pt x="957" y="394"/>
                    </a:lnTo>
                    <a:lnTo>
                      <a:pt x="985" y="594"/>
                    </a:lnTo>
                    <a:lnTo>
                      <a:pt x="1013" y="812"/>
                    </a:lnTo>
                    <a:lnTo>
                      <a:pt x="1039" y="1035"/>
                    </a:lnTo>
                    <a:lnTo>
                      <a:pt x="1067" y="1248"/>
                    </a:lnTo>
                    <a:lnTo>
                      <a:pt x="1094" y="1437"/>
                    </a:lnTo>
                    <a:lnTo>
                      <a:pt x="1122" y="1592"/>
                    </a:lnTo>
                    <a:lnTo>
                      <a:pt x="1149" y="1703"/>
                    </a:lnTo>
                    <a:lnTo>
                      <a:pt x="1176" y="1761"/>
                    </a:lnTo>
                    <a:lnTo>
                      <a:pt x="1204" y="1763"/>
                    </a:lnTo>
                    <a:lnTo>
                      <a:pt x="1232" y="1709"/>
                    </a:lnTo>
                    <a:lnTo>
                      <a:pt x="1258" y="1604"/>
                    </a:lnTo>
                    <a:lnTo>
                      <a:pt x="1286" y="1452"/>
                    </a:lnTo>
                    <a:lnTo>
                      <a:pt x="1314" y="1265"/>
                    </a:lnTo>
                    <a:lnTo>
                      <a:pt x="1340" y="1053"/>
                    </a:lnTo>
                    <a:lnTo>
                      <a:pt x="1368" y="832"/>
                    </a:lnTo>
                    <a:lnTo>
                      <a:pt x="1395" y="612"/>
                    </a:lnTo>
                    <a:lnTo>
                      <a:pt x="1423" y="411"/>
                    </a:lnTo>
                    <a:lnTo>
                      <a:pt x="1450" y="239"/>
                    </a:lnTo>
                    <a:lnTo>
                      <a:pt x="1477" y="109"/>
                    </a:lnTo>
                    <a:lnTo>
                      <a:pt x="1505" y="27"/>
                    </a:lnTo>
                    <a:lnTo>
                      <a:pt x="1533" y="0"/>
                    </a:lnTo>
                    <a:lnTo>
                      <a:pt x="1559" y="29"/>
                    </a:lnTo>
                    <a:lnTo>
                      <a:pt x="1587" y="112"/>
                    </a:lnTo>
                    <a:lnTo>
                      <a:pt x="1615" y="244"/>
                    </a:lnTo>
                    <a:lnTo>
                      <a:pt x="1641" y="417"/>
                    </a:lnTo>
                    <a:lnTo>
                      <a:pt x="1669" y="620"/>
                    </a:lnTo>
                    <a:lnTo>
                      <a:pt x="1696" y="838"/>
                    </a:lnTo>
                    <a:lnTo>
                      <a:pt x="1723" y="1061"/>
                    </a:lnTo>
                    <a:lnTo>
                      <a:pt x="1751" y="1271"/>
                    </a:lnTo>
                    <a:lnTo>
                      <a:pt x="1778" y="1458"/>
                    </a:lnTo>
                    <a:lnTo>
                      <a:pt x="1806" y="1607"/>
                    </a:lnTo>
                    <a:lnTo>
                      <a:pt x="1833" y="1712"/>
                    </a:lnTo>
                    <a:lnTo>
                      <a:pt x="1860" y="1764"/>
                    </a:lnTo>
                    <a:lnTo>
                      <a:pt x="1888" y="1759"/>
                    </a:lnTo>
                    <a:lnTo>
                      <a:pt x="1916" y="1700"/>
                    </a:lnTo>
                    <a:lnTo>
                      <a:pt x="1942" y="1587"/>
                    </a:lnTo>
                    <a:lnTo>
                      <a:pt x="1970" y="1432"/>
                    </a:lnTo>
                    <a:lnTo>
                      <a:pt x="1997" y="1240"/>
                    </a:lnTo>
                    <a:lnTo>
                      <a:pt x="2024" y="1027"/>
                    </a:lnTo>
                    <a:lnTo>
                      <a:pt x="2052" y="804"/>
                    </a:lnTo>
                    <a:lnTo>
                      <a:pt x="2079" y="588"/>
                    </a:lnTo>
                    <a:lnTo>
                      <a:pt x="2107" y="388"/>
                    </a:lnTo>
                    <a:lnTo>
                      <a:pt x="2134" y="221"/>
                    </a:lnTo>
                    <a:lnTo>
                      <a:pt x="2161" y="96"/>
                    </a:lnTo>
                    <a:lnTo>
                      <a:pt x="2189" y="21"/>
                    </a:lnTo>
                    <a:lnTo>
                      <a:pt x="2217" y="0"/>
                    </a:lnTo>
                    <a:lnTo>
                      <a:pt x="2243" y="36"/>
                    </a:lnTo>
                    <a:lnTo>
                      <a:pt x="2271" y="126"/>
                    </a:lnTo>
                    <a:lnTo>
                      <a:pt x="2298" y="262"/>
                    </a:lnTo>
                    <a:lnTo>
                      <a:pt x="2325" y="440"/>
                    </a:lnTo>
                    <a:lnTo>
                      <a:pt x="2353" y="645"/>
                    </a:lnTo>
                    <a:lnTo>
                      <a:pt x="2380" y="866"/>
                    </a:lnTo>
                    <a:lnTo>
                      <a:pt x="2408" y="1087"/>
                    </a:lnTo>
                    <a:lnTo>
                      <a:pt x="2435" y="1296"/>
                    </a:lnTo>
                    <a:lnTo>
                      <a:pt x="2462" y="1478"/>
                    </a:lnTo>
                    <a:lnTo>
                      <a:pt x="2490" y="1623"/>
                    </a:lnTo>
                    <a:lnTo>
                      <a:pt x="2518" y="1721"/>
                    </a:lnTo>
                    <a:lnTo>
                      <a:pt x="2544" y="1766"/>
                    </a:lnTo>
                    <a:lnTo>
                      <a:pt x="2572" y="1755"/>
                    </a:lnTo>
                    <a:lnTo>
                      <a:pt x="2598" y="1689"/>
                    </a:lnTo>
                    <a:lnTo>
                      <a:pt x="2626" y="1572"/>
                    </a:lnTo>
                    <a:lnTo>
                      <a:pt x="2654" y="1411"/>
                    </a:lnTo>
                    <a:lnTo>
                      <a:pt x="2681" y="1216"/>
                    </a:lnTo>
                    <a:lnTo>
                      <a:pt x="2708" y="1001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35" name="Freeform 130"/>
              <p:cNvSpPr>
                <a:spLocks/>
              </p:cNvSpPr>
              <p:nvPr/>
            </p:nvSpPr>
            <p:spPr bwMode="auto">
              <a:xfrm>
                <a:off x="950" y="1584"/>
                <a:ext cx="3604" cy="883"/>
              </a:xfrm>
              <a:custGeom>
                <a:avLst/>
                <a:gdLst>
                  <a:gd name="T0" fmla="*/ 3575 w 2708"/>
                  <a:gd name="T1" fmla="*/ 1 h 1766"/>
                  <a:gd name="T2" fmla="*/ 10566 w 2708"/>
                  <a:gd name="T3" fmla="*/ 1 h 1766"/>
                  <a:gd name="T4" fmla="*/ 17630 w 2708"/>
                  <a:gd name="T5" fmla="*/ 1 h 1766"/>
                  <a:gd name="T6" fmla="*/ 24616 w 2708"/>
                  <a:gd name="T7" fmla="*/ 1 h 1766"/>
                  <a:gd name="T8" fmla="*/ 31896 w 2708"/>
                  <a:gd name="T9" fmla="*/ 1 h 1766"/>
                  <a:gd name="T10" fmla="*/ 38884 w 2708"/>
                  <a:gd name="T11" fmla="*/ 1 h 1766"/>
                  <a:gd name="T12" fmla="*/ 45729 w 2708"/>
                  <a:gd name="T13" fmla="*/ 1 h 1766"/>
                  <a:gd name="T14" fmla="*/ 53013 w 2708"/>
                  <a:gd name="T15" fmla="*/ 1 h 1766"/>
                  <a:gd name="T16" fmla="*/ 60008 w 2708"/>
                  <a:gd name="T17" fmla="*/ 1 h 1766"/>
                  <a:gd name="T18" fmla="*/ 67075 w 2708"/>
                  <a:gd name="T19" fmla="*/ 1 h 1766"/>
                  <a:gd name="T20" fmla="*/ 74007 w 2708"/>
                  <a:gd name="T21" fmla="*/ 1 h 1766"/>
                  <a:gd name="T22" fmla="*/ 81153 w 2708"/>
                  <a:gd name="T23" fmla="*/ 1 h 1766"/>
                  <a:gd name="T24" fmla="*/ 88156 w 2708"/>
                  <a:gd name="T25" fmla="*/ 1 h 1766"/>
                  <a:gd name="T26" fmla="*/ 95099 w 2708"/>
                  <a:gd name="T27" fmla="*/ 1 h 1766"/>
                  <a:gd name="T28" fmla="*/ 102187 w 2708"/>
                  <a:gd name="T29" fmla="*/ 1 h 1766"/>
                  <a:gd name="T30" fmla="*/ 109382 w 2708"/>
                  <a:gd name="T31" fmla="*/ 0 h 1766"/>
                  <a:gd name="T32" fmla="*/ 116398 w 2708"/>
                  <a:gd name="T33" fmla="*/ 1 h 1766"/>
                  <a:gd name="T34" fmla="*/ 123450 w 2708"/>
                  <a:gd name="T35" fmla="*/ 1 h 1766"/>
                  <a:gd name="T36" fmla="*/ 130617 w 2708"/>
                  <a:gd name="T37" fmla="*/ 1 h 1766"/>
                  <a:gd name="T38" fmla="*/ 137523 w 2708"/>
                  <a:gd name="T39" fmla="*/ 1 h 1766"/>
                  <a:gd name="T40" fmla="*/ 144585 w 2708"/>
                  <a:gd name="T41" fmla="*/ 1 h 1766"/>
                  <a:gd name="T42" fmla="*/ 151620 w 2708"/>
                  <a:gd name="T43" fmla="*/ 1 h 1766"/>
                  <a:gd name="T44" fmla="*/ 158845 w 2708"/>
                  <a:gd name="T45" fmla="*/ 1 h 1766"/>
                  <a:gd name="T46" fmla="*/ 165824 w 2708"/>
                  <a:gd name="T47" fmla="*/ 1 h 1766"/>
                  <a:gd name="T48" fmla="*/ 172717 w 2708"/>
                  <a:gd name="T49" fmla="*/ 1 h 1766"/>
                  <a:gd name="T50" fmla="*/ 179855 w 2708"/>
                  <a:gd name="T51" fmla="*/ 1 h 1766"/>
                  <a:gd name="T52" fmla="*/ 186946 w 2708"/>
                  <a:gd name="T53" fmla="*/ 1 h 1766"/>
                  <a:gd name="T54" fmla="*/ 194026 w 2708"/>
                  <a:gd name="T55" fmla="*/ 1 h 1766"/>
                  <a:gd name="T56" fmla="*/ 201029 w 2708"/>
                  <a:gd name="T57" fmla="*/ 1 h 1766"/>
                  <a:gd name="T58" fmla="*/ 208126 w 2708"/>
                  <a:gd name="T59" fmla="*/ 1 h 1766"/>
                  <a:gd name="T60" fmla="*/ 215170 w 2708"/>
                  <a:gd name="T61" fmla="*/ 1 h 1766"/>
                  <a:gd name="T62" fmla="*/ 222168 w 2708"/>
                  <a:gd name="T63" fmla="*/ 1 h 1766"/>
                  <a:gd name="T64" fmla="*/ 229223 w 2708"/>
                  <a:gd name="T65" fmla="*/ 1 h 1766"/>
                  <a:gd name="T66" fmla="*/ 236230 w 2708"/>
                  <a:gd name="T67" fmla="*/ 1 h 1766"/>
                  <a:gd name="T68" fmla="*/ 243357 w 2708"/>
                  <a:gd name="T69" fmla="*/ 1 h 1766"/>
                  <a:gd name="T70" fmla="*/ 250381 w 2708"/>
                  <a:gd name="T71" fmla="*/ 1 h 1766"/>
                  <a:gd name="T72" fmla="*/ 257415 w 2708"/>
                  <a:gd name="T73" fmla="*/ 1 h 1766"/>
                  <a:gd name="T74" fmla="*/ 264571 w 2708"/>
                  <a:gd name="T75" fmla="*/ 1 h 1766"/>
                  <a:gd name="T76" fmla="*/ 271647 w 2708"/>
                  <a:gd name="T77" fmla="*/ 1 h 1766"/>
                  <a:gd name="T78" fmla="*/ 278665 w 2708"/>
                  <a:gd name="T79" fmla="*/ 1 h 1766"/>
                  <a:gd name="T80" fmla="*/ 285818 w 2708"/>
                  <a:gd name="T81" fmla="*/ 0 h 1766"/>
                  <a:gd name="T82" fmla="*/ 292744 w 2708"/>
                  <a:gd name="T83" fmla="*/ 1 h 1766"/>
                  <a:gd name="T84" fmla="*/ 299773 w 2708"/>
                  <a:gd name="T85" fmla="*/ 1 h 1766"/>
                  <a:gd name="T86" fmla="*/ 306800 w 2708"/>
                  <a:gd name="T87" fmla="*/ 1 h 1766"/>
                  <a:gd name="T88" fmla="*/ 313921 w 2708"/>
                  <a:gd name="T89" fmla="*/ 1 h 1766"/>
                  <a:gd name="T90" fmla="*/ 321021 w 2708"/>
                  <a:gd name="T91" fmla="*/ 1 h 1766"/>
                  <a:gd name="T92" fmla="*/ 327987 w 2708"/>
                  <a:gd name="T93" fmla="*/ 1 h 1766"/>
                  <a:gd name="T94" fmla="*/ 334991 w 2708"/>
                  <a:gd name="T95" fmla="*/ 1 h 1766"/>
                  <a:gd name="T96" fmla="*/ 342134 w 2708"/>
                  <a:gd name="T97" fmla="*/ 1 h 1766"/>
                  <a:gd name="T98" fmla="*/ 349098 w 2708"/>
                  <a:gd name="T99" fmla="*/ 1 h 176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708"/>
                  <a:gd name="T151" fmla="*/ 0 h 1766"/>
                  <a:gd name="T152" fmla="*/ 2708 w 2708"/>
                  <a:gd name="T153" fmla="*/ 1766 h 176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708" h="1766">
                    <a:moveTo>
                      <a:pt x="0" y="884"/>
                    </a:moveTo>
                    <a:lnTo>
                      <a:pt x="28" y="663"/>
                    </a:lnTo>
                    <a:lnTo>
                      <a:pt x="54" y="456"/>
                    </a:lnTo>
                    <a:lnTo>
                      <a:pt x="82" y="276"/>
                    </a:lnTo>
                    <a:lnTo>
                      <a:pt x="110" y="135"/>
                    </a:lnTo>
                    <a:lnTo>
                      <a:pt x="137" y="41"/>
                    </a:lnTo>
                    <a:lnTo>
                      <a:pt x="164" y="1"/>
                    </a:lnTo>
                    <a:lnTo>
                      <a:pt x="191" y="16"/>
                    </a:lnTo>
                    <a:lnTo>
                      <a:pt x="219" y="87"/>
                    </a:lnTo>
                    <a:lnTo>
                      <a:pt x="247" y="208"/>
                    </a:lnTo>
                    <a:lnTo>
                      <a:pt x="273" y="373"/>
                    </a:lnTo>
                    <a:lnTo>
                      <a:pt x="301" y="569"/>
                    </a:lnTo>
                    <a:lnTo>
                      <a:pt x="329" y="786"/>
                    </a:lnTo>
                    <a:lnTo>
                      <a:pt x="355" y="1009"/>
                    </a:lnTo>
                    <a:lnTo>
                      <a:pt x="383" y="1224"/>
                    </a:lnTo>
                    <a:lnTo>
                      <a:pt x="411" y="1417"/>
                    </a:lnTo>
                    <a:lnTo>
                      <a:pt x="437" y="1577"/>
                    </a:lnTo>
                    <a:lnTo>
                      <a:pt x="465" y="1692"/>
                    </a:lnTo>
                    <a:lnTo>
                      <a:pt x="492" y="1756"/>
                    </a:lnTo>
                    <a:lnTo>
                      <a:pt x="520" y="1766"/>
                    </a:lnTo>
                    <a:lnTo>
                      <a:pt x="547" y="1718"/>
                    </a:lnTo>
                    <a:lnTo>
                      <a:pt x="574" y="1618"/>
                    </a:lnTo>
                    <a:lnTo>
                      <a:pt x="602" y="1472"/>
                    </a:lnTo>
                    <a:lnTo>
                      <a:pt x="630" y="1288"/>
                    </a:lnTo>
                    <a:lnTo>
                      <a:pt x="656" y="1079"/>
                    </a:lnTo>
                    <a:lnTo>
                      <a:pt x="684" y="858"/>
                    </a:lnTo>
                    <a:lnTo>
                      <a:pt x="712" y="637"/>
                    </a:lnTo>
                    <a:lnTo>
                      <a:pt x="738" y="433"/>
                    </a:lnTo>
                    <a:lnTo>
                      <a:pt x="766" y="258"/>
                    </a:lnTo>
                    <a:lnTo>
                      <a:pt x="793" y="121"/>
                    </a:lnTo>
                    <a:lnTo>
                      <a:pt x="821" y="33"/>
                    </a:lnTo>
                    <a:lnTo>
                      <a:pt x="848" y="0"/>
                    </a:lnTo>
                    <a:lnTo>
                      <a:pt x="875" y="23"/>
                    </a:lnTo>
                    <a:lnTo>
                      <a:pt x="903" y="99"/>
                    </a:lnTo>
                    <a:lnTo>
                      <a:pt x="931" y="227"/>
                    </a:lnTo>
                    <a:lnTo>
                      <a:pt x="957" y="394"/>
                    </a:lnTo>
                    <a:lnTo>
                      <a:pt x="985" y="594"/>
                    </a:lnTo>
                    <a:lnTo>
                      <a:pt x="1013" y="812"/>
                    </a:lnTo>
                    <a:lnTo>
                      <a:pt x="1039" y="1035"/>
                    </a:lnTo>
                    <a:lnTo>
                      <a:pt x="1067" y="1248"/>
                    </a:lnTo>
                    <a:lnTo>
                      <a:pt x="1094" y="1437"/>
                    </a:lnTo>
                    <a:lnTo>
                      <a:pt x="1122" y="1592"/>
                    </a:lnTo>
                    <a:lnTo>
                      <a:pt x="1149" y="1703"/>
                    </a:lnTo>
                    <a:lnTo>
                      <a:pt x="1176" y="1761"/>
                    </a:lnTo>
                    <a:lnTo>
                      <a:pt x="1204" y="1763"/>
                    </a:lnTo>
                    <a:lnTo>
                      <a:pt x="1232" y="1709"/>
                    </a:lnTo>
                    <a:lnTo>
                      <a:pt x="1258" y="1604"/>
                    </a:lnTo>
                    <a:lnTo>
                      <a:pt x="1286" y="1452"/>
                    </a:lnTo>
                    <a:lnTo>
                      <a:pt x="1314" y="1265"/>
                    </a:lnTo>
                    <a:lnTo>
                      <a:pt x="1340" y="1053"/>
                    </a:lnTo>
                    <a:lnTo>
                      <a:pt x="1368" y="832"/>
                    </a:lnTo>
                    <a:lnTo>
                      <a:pt x="1395" y="612"/>
                    </a:lnTo>
                    <a:lnTo>
                      <a:pt x="1423" y="411"/>
                    </a:lnTo>
                    <a:lnTo>
                      <a:pt x="1450" y="239"/>
                    </a:lnTo>
                    <a:lnTo>
                      <a:pt x="1477" y="109"/>
                    </a:lnTo>
                    <a:lnTo>
                      <a:pt x="1505" y="27"/>
                    </a:lnTo>
                    <a:lnTo>
                      <a:pt x="1533" y="0"/>
                    </a:lnTo>
                    <a:lnTo>
                      <a:pt x="1559" y="29"/>
                    </a:lnTo>
                    <a:lnTo>
                      <a:pt x="1587" y="112"/>
                    </a:lnTo>
                    <a:lnTo>
                      <a:pt x="1615" y="244"/>
                    </a:lnTo>
                    <a:lnTo>
                      <a:pt x="1641" y="417"/>
                    </a:lnTo>
                    <a:lnTo>
                      <a:pt x="1669" y="620"/>
                    </a:lnTo>
                    <a:lnTo>
                      <a:pt x="1696" y="838"/>
                    </a:lnTo>
                    <a:lnTo>
                      <a:pt x="1723" y="1061"/>
                    </a:lnTo>
                    <a:lnTo>
                      <a:pt x="1751" y="1271"/>
                    </a:lnTo>
                    <a:lnTo>
                      <a:pt x="1778" y="1458"/>
                    </a:lnTo>
                    <a:lnTo>
                      <a:pt x="1806" y="1607"/>
                    </a:lnTo>
                    <a:lnTo>
                      <a:pt x="1833" y="1712"/>
                    </a:lnTo>
                    <a:lnTo>
                      <a:pt x="1860" y="1764"/>
                    </a:lnTo>
                    <a:lnTo>
                      <a:pt x="1888" y="1759"/>
                    </a:lnTo>
                    <a:lnTo>
                      <a:pt x="1916" y="1700"/>
                    </a:lnTo>
                    <a:lnTo>
                      <a:pt x="1942" y="1587"/>
                    </a:lnTo>
                    <a:lnTo>
                      <a:pt x="1970" y="1432"/>
                    </a:lnTo>
                    <a:lnTo>
                      <a:pt x="1997" y="1240"/>
                    </a:lnTo>
                    <a:lnTo>
                      <a:pt x="2024" y="1027"/>
                    </a:lnTo>
                    <a:lnTo>
                      <a:pt x="2052" y="804"/>
                    </a:lnTo>
                    <a:lnTo>
                      <a:pt x="2079" y="588"/>
                    </a:lnTo>
                    <a:lnTo>
                      <a:pt x="2107" y="388"/>
                    </a:lnTo>
                    <a:lnTo>
                      <a:pt x="2134" y="221"/>
                    </a:lnTo>
                    <a:lnTo>
                      <a:pt x="2161" y="96"/>
                    </a:lnTo>
                    <a:lnTo>
                      <a:pt x="2189" y="21"/>
                    </a:lnTo>
                    <a:lnTo>
                      <a:pt x="2217" y="0"/>
                    </a:lnTo>
                    <a:lnTo>
                      <a:pt x="2243" y="36"/>
                    </a:lnTo>
                    <a:lnTo>
                      <a:pt x="2271" y="126"/>
                    </a:lnTo>
                    <a:lnTo>
                      <a:pt x="2298" y="262"/>
                    </a:lnTo>
                    <a:lnTo>
                      <a:pt x="2325" y="440"/>
                    </a:lnTo>
                    <a:lnTo>
                      <a:pt x="2353" y="645"/>
                    </a:lnTo>
                    <a:lnTo>
                      <a:pt x="2380" y="866"/>
                    </a:lnTo>
                    <a:lnTo>
                      <a:pt x="2408" y="1087"/>
                    </a:lnTo>
                    <a:lnTo>
                      <a:pt x="2435" y="1296"/>
                    </a:lnTo>
                    <a:lnTo>
                      <a:pt x="2462" y="1478"/>
                    </a:lnTo>
                    <a:lnTo>
                      <a:pt x="2490" y="1623"/>
                    </a:lnTo>
                    <a:lnTo>
                      <a:pt x="2518" y="1721"/>
                    </a:lnTo>
                    <a:lnTo>
                      <a:pt x="2544" y="1766"/>
                    </a:lnTo>
                    <a:lnTo>
                      <a:pt x="2572" y="1755"/>
                    </a:lnTo>
                    <a:lnTo>
                      <a:pt x="2598" y="1689"/>
                    </a:lnTo>
                    <a:lnTo>
                      <a:pt x="2626" y="1572"/>
                    </a:lnTo>
                    <a:lnTo>
                      <a:pt x="2654" y="1411"/>
                    </a:lnTo>
                    <a:lnTo>
                      <a:pt x="2681" y="1216"/>
                    </a:lnTo>
                    <a:lnTo>
                      <a:pt x="2708" y="1001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51228" name="Line 131"/>
            <p:cNvSpPr>
              <a:spLocks noChangeShapeType="1"/>
            </p:cNvSpPr>
            <p:nvPr/>
          </p:nvSpPr>
          <p:spPr bwMode="auto">
            <a:xfrm>
              <a:off x="646" y="2035"/>
              <a:ext cx="43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3" name="Group 169"/>
          <p:cNvGrpSpPr>
            <a:grpSpLocks/>
          </p:cNvGrpSpPr>
          <p:nvPr/>
        </p:nvGrpSpPr>
        <p:grpSpPr bwMode="auto">
          <a:xfrm>
            <a:off x="4691064" y="1573214"/>
            <a:ext cx="5343525" cy="2728913"/>
            <a:chOff x="2002" y="1036"/>
            <a:chExt cx="3366" cy="1719"/>
          </a:xfrm>
        </p:grpSpPr>
        <p:grpSp>
          <p:nvGrpSpPr>
            <p:cNvPr id="51211" name="Group 107"/>
            <p:cNvGrpSpPr>
              <a:grpSpLocks/>
            </p:cNvGrpSpPr>
            <p:nvPr/>
          </p:nvGrpSpPr>
          <p:grpSpPr bwMode="auto">
            <a:xfrm>
              <a:off x="2881" y="1036"/>
              <a:ext cx="768" cy="330"/>
              <a:chOff x="2880" y="1047"/>
              <a:chExt cx="768" cy="330"/>
            </a:xfrm>
          </p:grpSpPr>
          <p:sp>
            <p:nvSpPr>
              <p:cNvPr id="51223" name="AutoShape 108"/>
              <p:cNvSpPr>
                <a:spLocks noChangeArrowheads="1"/>
              </p:cNvSpPr>
              <p:nvPr/>
            </p:nvSpPr>
            <p:spPr bwMode="auto">
              <a:xfrm>
                <a:off x="2880" y="1065"/>
                <a:ext cx="768" cy="288"/>
              </a:xfrm>
              <a:prstGeom prst="wedgeRectCallout">
                <a:avLst>
                  <a:gd name="adj1" fmla="val 40884"/>
                  <a:gd name="adj2" fmla="val 135764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226" name="Text Box 1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8" y="1047"/>
                    <a:ext cx="663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50000"/>
                      </a:spcBef>
                      <a:buFontTx/>
                      <a:buNone/>
                    </a:pPr>
                    <a14:m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a14:m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时刻</a:t>
                    </a:r>
                  </a:p>
                </p:txBody>
              </p:sp>
            </mc:Choice>
            <mc:Fallback xmlns="">
              <p:sp>
                <p:nvSpPr>
                  <p:cNvPr id="51226" name="Text Box 1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948" y="1047"/>
                    <a:ext cx="663" cy="33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11628" r="-10405" b="-31395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1212" name="Group 102"/>
            <p:cNvGrpSpPr>
              <a:grpSpLocks/>
            </p:cNvGrpSpPr>
            <p:nvPr/>
          </p:nvGrpSpPr>
          <p:grpSpPr bwMode="auto">
            <a:xfrm>
              <a:off x="4124" y="1036"/>
              <a:ext cx="1244" cy="330"/>
              <a:chOff x="4128" y="1039"/>
              <a:chExt cx="1244" cy="330"/>
            </a:xfrm>
          </p:grpSpPr>
          <p:sp>
            <p:nvSpPr>
              <p:cNvPr id="51219" name="AutoShape 103"/>
              <p:cNvSpPr>
                <a:spLocks noChangeArrowheads="1"/>
              </p:cNvSpPr>
              <p:nvPr/>
            </p:nvSpPr>
            <p:spPr bwMode="auto">
              <a:xfrm>
                <a:off x="4128" y="1056"/>
                <a:ext cx="1200" cy="288"/>
              </a:xfrm>
              <a:prstGeom prst="wedgeRectCallout">
                <a:avLst>
                  <a:gd name="adj1" fmla="val -64667"/>
                  <a:gd name="adj2" fmla="val 150694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222" name="Text Box 10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11" y="1039"/>
                    <a:ext cx="1161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50000"/>
                      </a:spcBef>
                      <a:buFontTx/>
                      <a:buNone/>
                    </a:pPr>
                    <a14:m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a14:m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时刻</a:t>
                    </a:r>
                  </a:p>
                </p:txBody>
              </p:sp>
            </mc:Choice>
            <mc:Fallback xmlns="">
              <p:sp>
                <p:nvSpPr>
                  <p:cNvPr id="51222" name="Text Box 10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211" y="1039"/>
                    <a:ext cx="1161" cy="33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11628" r="-5629" b="-31395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1213" name="Group 96"/>
            <p:cNvGrpSpPr>
              <a:grpSpLocks/>
            </p:cNvGrpSpPr>
            <p:nvPr/>
          </p:nvGrpSpPr>
          <p:grpSpPr bwMode="auto">
            <a:xfrm>
              <a:off x="2002" y="2467"/>
              <a:ext cx="1008" cy="288"/>
              <a:chOff x="1968" y="2400"/>
              <a:chExt cx="1008" cy="288"/>
            </a:xfrm>
          </p:grpSpPr>
          <p:sp>
            <p:nvSpPr>
              <p:cNvPr id="51214" name="Line 97"/>
              <p:cNvSpPr>
                <a:spLocks noChangeShapeType="1"/>
              </p:cNvSpPr>
              <p:nvPr/>
            </p:nvSpPr>
            <p:spPr bwMode="auto">
              <a:xfrm>
                <a:off x="2256" y="2400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15" name="Line 98"/>
              <p:cNvSpPr>
                <a:spLocks noChangeShapeType="1"/>
              </p:cNvSpPr>
              <p:nvPr/>
            </p:nvSpPr>
            <p:spPr bwMode="auto">
              <a:xfrm>
                <a:off x="2496" y="2400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16" name="Line 99"/>
              <p:cNvSpPr>
                <a:spLocks noChangeShapeType="1"/>
              </p:cNvSpPr>
              <p:nvPr/>
            </p:nvSpPr>
            <p:spPr bwMode="auto">
              <a:xfrm>
                <a:off x="1968" y="2544"/>
                <a:ext cx="288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17" name="Line 100"/>
              <p:cNvSpPr>
                <a:spLocks noChangeShapeType="1"/>
              </p:cNvSpPr>
              <p:nvPr/>
            </p:nvSpPr>
            <p:spPr bwMode="auto">
              <a:xfrm>
                <a:off x="2496" y="2544"/>
                <a:ext cx="480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 type="triangle" w="sm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2063660" y="4543425"/>
                <a:ext cx="3768403" cy="88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660" y="4543425"/>
                <a:ext cx="3768403" cy="8821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5910264" y="4718994"/>
                <a:ext cx="44525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264" y="4718994"/>
                <a:ext cx="445256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593995" y="3608171"/>
                <a:ext cx="6989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95" y="3608171"/>
                <a:ext cx="69890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9114346" y="2684160"/>
                <a:ext cx="485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346" y="2684160"/>
                <a:ext cx="48571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3324953" y="1647221"/>
                <a:ext cx="490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953" y="1647221"/>
                <a:ext cx="49058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5044377" y="1598941"/>
                <a:ext cx="4999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377" y="1598941"/>
                <a:ext cx="49994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3317547" y="3058526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547" y="3058526"/>
                <a:ext cx="53489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2050545" y="5486729"/>
                <a:ext cx="5738238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den>
                          </m:f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545" y="5486729"/>
                <a:ext cx="5738238" cy="106048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7977762" y="5452342"/>
                <a:ext cx="1529201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762" y="5452342"/>
                <a:ext cx="1529201" cy="90178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9721239" y="5641624"/>
                <a:ext cx="17359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239" y="5641624"/>
                <a:ext cx="1735988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标注 3"/>
              <p:cNvSpPr/>
              <p:nvPr/>
            </p:nvSpPr>
            <p:spPr>
              <a:xfrm>
                <a:off x="10357200" y="4131391"/>
                <a:ext cx="1575842" cy="986450"/>
              </a:xfrm>
              <a:prstGeom prst="wedgeRectCallout">
                <a:avLst>
                  <a:gd name="adj1" fmla="val -21098"/>
                  <a:gd name="adj2" fmla="val 11831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</a:rPr>
                  <a:t>波速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</a:rPr>
                  <a:t>也称相速</a:t>
                </a:r>
              </a:p>
            </p:txBody>
          </p:sp>
        </mc:Choice>
        <mc:Fallback xmlns="">
          <p:sp>
            <p:nvSpPr>
              <p:cNvPr id="4" name="矩形标注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200" y="4131391"/>
                <a:ext cx="1575842" cy="986450"/>
              </a:xfrm>
              <a:prstGeom prst="wedgeRectCallout">
                <a:avLst>
                  <a:gd name="adj1" fmla="val -21098"/>
                  <a:gd name="adj2" fmla="val 118311"/>
                </a:avLst>
              </a:prstGeom>
              <a:blipFill>
                <a:blip r:embed="rId23"/>
                <a:stretch>
                  <a:fillRect l="-3831" t="-2158" r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626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68" grpId="0"/>
      <p:bldP spid="56" grpId="0"/>
      <p:bldP spid="57" grpId="0"/>
      <p:bldP spid="2" grpId="0"/>
      <p:bldP spid="59" grpId="0"/>
      <p:bldP spid="60" grpId="0"/>
      <p:bldP spid="61" grpId="0"/>
      <p:bldP spid="62" grpId="0"/>
      <p:bldP spid="63" grpId="0"/>
      <p:bldP spid="64" grpId="0"/>
      <p:bldP spid="66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ext Box 1052"/>
          <p:cNvSpPr txBox="1">
            <a:spLocks noChangeArrowheads="1"/>
          </p:cNvSpPr>
          <p:nvPr/>
        </p:nvSpPr>
        <p:spPr bwMode="auto">
          <a:xfrm>
            <a:off x="4943475" y="333376"/>
            <a:ext cx="2286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6600CC"/>
                </a:solidFill>
                <a:latin typeface="+mn-lt"/>
                <a:ea typeface="+mn-ea"/>
              </a:rPr>
              <a:t>总结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97" name="Text Box 1053"/>
              <p:cNvSpPr txBox="1">
                <a:spLocks noChangeArrowheads="1"/>
              </p:cNvSpPr>
              <p:nvPr/>
            </p:nvSpPr>
            <p:spPr bwMode="auto">
              <a:xfrm>
                <a:off x="1771650" y="1257300"/>
                <a:ext cx="80772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①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波动方程反映了时间周期性，其特征量为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58397" name="Text Box 10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1650" y="1257300"/>
                <a:ext cx="8077200" cy="523220"/>
              </a:xfrm>
              <a:prstGeom prst="rect">
                <a:avLst/>
              </a:prstGeom>
              <a:blipFill>
                <a:blip r:embed="rId3"/>
                <a:stretch>
                  <a:fillRect l="-1585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398" name="Text Box 1054"/>
              <p:cNvSpPr txBox="1">
                <a:spLocks noChangeArrowheads="1"/>
              </p:cNvSpPr>
              <p:nvPr/>
            </p:nvSpPr>
            <p:spPr bwMode="auto">
              <a:xfrm>
                <a:off x="1771650" y="2047875"/>
                <a:ext cx="68580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②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波具有空间周期性，其特征量为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58398" name="Text Box 10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1650" y="2047875"/>
                <a:ext cx="6858000" cy="523220"/>
              </a:xfrm>
              <a:prstGeom prst="rect">
                <a:avLst/>
              </a:prstGeom>
              <a:blipFill>
                <a:blip r:embed="rId4"/>
                <a:stretch>
                  <a:fillRect l="-1867" t="-12791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99" name="Text Box 1055"/>
          <p:cNvSpPr txBox="1">
            <a:spLocks noChangeArrowheads="1"/>
          </p:cNvSpPr>
          <p:nvPr/>
        </p:nvSpPr>
        <p:spPr bwMode="auto">
          <a:xfrm>
            <a:off x="1771649" y="2838450"/>
            <a:ext cx="92121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③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方程反映了波场空间的相位分布和任意两点的位相差 </a:t>
            </a:r>
          </a:p>
        </p:txBody>
      </p:sp>
      <p:sp>
        <p:nvSpPr>
          <p:cNvPr id="58408" name="AutoShape 1064"/>
          <p:cNvSpPr>
            <a:spLocks noChangeArrowheads="1"/>
          </p:cNvSpPr>
          <p:nvPr/>
        </p:nvSpPr>
        <p:spPr bwMode="auto">
          <a:xfrm>
            <a:off x="7947025" y="5049839"/>
            <a:ext cx="1620838" cy="720725"/>
          </a:xfrm>
          <a:prstGeom prst="wedgeRoundRectCallout">
            <a:avLst>
              <a:gd name="adj1" fmla="val -98217"/>
              <a:gd name="adj2" fmla="val -112204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00FF"/>
                </a:solidFill>
                <a:latin typeface="+mn-lt"/>
                <a:ea typeface="+mn-ea"/>
              </a:rPr>
              <a:t>波程差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577674" y="4095658"/>
                <a:ext cx="3090783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674" y="4095658"/>
                <a:ext cx="3090783" cy="8302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564532" y="4059912"/>
                <a:ext cx="1664943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zh-CN" altLang="el-GR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532" y="4059912"/>
                <a:ext cx="1664943" cy="901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1162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58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97" grpId="0" autoUpdateAnimBg="0"/>
      <p:bldP spid="58398" grpId="0" autoUpdateAnimBg="0"/>
      <p:bldP spid="58399" grpId="0" autoUpdateAnimBg="0"/>
      <p:bldP spid="58408" grpId="0" animBg="1" autoUpdateAnimBg="0"/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7481" name="Text Box 3"/>
              <p:cNvSpPr txBox="1">
                <a:spLocks noChangeArrowheads="1"/>
              </p:cNvSpPr>
              <p:nvPr/>
            </p:nvSpPr>
            <p:spPr bwMode="auto">
              <a:xfrm>
                <a:off x="1697039" y="1061527"/>
                <a:ext cx="10282758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）给出下列波函数所表示的波的传播方向和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点的初相位。</a:t>
                </a:r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14748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7039" y="1061527"/>
                <a:ext cx="10282758" cy="523220"/>
              </a:xfrm>
              <a:prstGeom prst="rect">
                <a:avLst/>
              </a:prstGeom>
              <a:blipFill>
                <a:blip r:embed="rId3"/>
                <a:stretch>
                  <a:fillRect l="-1186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477" name="Text Box 10"/>
              <p:cNvSpPr txBox="1">
                <a:spLocks noChangeArrowheads="1"/>
              </p:cNvSpPr>
              <p:nvPr/>
            </p:nvSpPr>
            <p:spPr bwMode="auto">
              <a:xfrm>
                <a:off x="1697039" y="3249417"/>
                <a:ext cx="10069513" cy="1384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2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）平面简谐波的波函数为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𝐵𝑡</m:t>
                            </m:r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𝐶𝑥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，式中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、</a:t>
                </a:r>
                <a:r>
                  <a:rPr lang="en-US" altLang="zh-CN" sz="28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、</a:t>
                </a:r>
                <a:r>
                  <a:rPr lang="en-US" altLang="zh-CN" sz="28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为正常数，求波长、波速、波传播方向上相距为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的两点间的相位差。</a:t>
                </a:r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147477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7039" y="3249417"/>
                <a:ext cx="10069513" cy="1384301"/>
              </a:xfrm>
              <a:prstGeom prst="rect">
                <a:avLst/>
              </a:prstGeom>
              <a:blipFill>
                <a:blip r:embed="rId4"/>
                <a:stretch>
                  <a:fillRect l="-1211" t="-4405" r="-1271" b="-114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7468" name="Group 20"/>
          <p:cNvGrpSpPr>
            <a:grpSpLocks/>
          </p:cNvGrpSpPr>
          <p:nvPr/>
        </p:nvGrpSpPr>
        <p:grpSpPr bwMode="auto">
          <a:xfrm>
            <a:off x="1697039" y="417514"/>
            <a:ext cx="1427163" cy="708025"/>
            <a:chOff x="288" y="432"/>
            <a:chExt cx="672" cy="480"/>
          </a:xfrm>
        </p:grpSpPr>
        <p:sp>
          <p:nvSpPr>
            <p:cNvPr id="19" name="AutoShape 21"/>
            <p:cNvSpPr>
              <a:spLocks noChangeArrowheads="1"/>
            </p:cNvSpPr>
            <p:nvPr/>
          </p:nvSpPr>
          <p:spPr bwMode="auto">
            <a:xfrm>
              <a:off x="288" y="432"/>
              <a:ext cx="672" cy="480"/>
            </a:xfrm>
            <a:prstGeom prst="horizontalScroll">
              <a:avLst>
                <a:gd name="adj" fmla="val 12500"/>
              </a:avLst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13500000" algn="ctr" rotWithShape="0">
                <a:srgbClr val="336600"/>
              </a:outerShdw>
            </a:effectLst>
          </p:spPr>
          <p:txBody>
            <a:bodyPr wrap="none" anchor="ctr"/>
            <a:lstStyle/>
            <a:p>
              <a:pPr algn="just" eaLnBrk="1" hangingPunct="1">
                <a:spcBef>
                  <a:spcPct val="50000"/>
                </a:spcBef>
                <a:defRPr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Text Box 22"/>
            <p:cNvSpPr txBox="1">
              <a:spLocks noChangeArrowheads="1"/>
            </p:cNvSpPr>
            <p:nvPr/>
          </p:nvSpPr>
          <p:spPr bwMode="auto">
            <a:xfrm>
              <a:off x="384" y="489"/>
              <a:ext cx="576" cy="355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just" eaLnBrk="1" hangingPunct="1">
                <a:spcBef>
                  <a:spcPct val="50000"/>
                </a:spcBef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讨 论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7474" name="Text Box 31"/>
              <p:cNvSpPr txBox="1">
                <a:spLocks noChangeArrowheads="1"/>
              </p:cNvSpPr>
              <p:nvPr/>
            </p:nvSpPr>
            <p:spPr bwMode="auto">
              <a:xfrm>
                <a:off x="6221224" y="1724327"/>
                <a:ext cx="2776194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轴正向传播</a:t>
                </a:r>
              </a:p>
            </p:txBody>
          </p:sp>
        </mc:Choice>
        <mc:Fallback xmlns="">
          <p:sp>
            <p:nvSpPr>
              <p:cNvPr id="147474" name="Text 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1224" y="1724327"/>
                <a:ext cx="2776194" cy="523875"/>
              </a:xfrm>
              <a:prstGeom prst="rect">
                <a:avLst/>
              </a:prstGeom>
              <a:blipFill>
                <a:blip r:embed="rId5"/>
                <a:stretch>
                  <a:fillRect l="-4615" t="-12791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472" name="Rectangle 32"/>
              <p:cNvSpPr>
                <a:spLocks noChangeArrowheads="1"/>
              </p:cNvSpPr>
              <p:nvPr/>
            </p:nvSpPr>
            <p:spPr bwMode="auto">
              <a:xfrm>
                <a:off x="6221224" y="2578234"/>
                <a:ext cx="2776194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轴负向传播</a:t>
                </a:r>
              </a:p>
            </p:txBody>
          </p:sp>
        </mc:Choice>
        <mc:Fallback xmlns="">
          <p:sp>
            <p:nvSpPr>
              <p:cNvPr id="147472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1224" y="2578234"/>
                <a:ext cx="2776194" cy="523875"/>
              </a:xfrm>
              <a:prstGeom prst="rect">
                <a:avLst/>
              </a:prstGeom>
              <a:blipFill>
                <a:blip r:embed="rId6"/>
                <a:stretch>
                  <a:fillRect l="-4615" t="-12791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251060" y="1547662"/>
                <a:ext cx="3763979" cy="879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60" y="1547662"/>
                <a:ext cx="3763979" cy="879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251060" y="2422274"/>
                <a:ext cx="3821367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60" y="2422274"/>
                <a:ext cx="3821367" cy="8302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8854951" y="1680686"/>
                <a:ext cx="12235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951" y="1680686"/>
                <a:ext cx="122354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8854951" y="2547073"/>
                <a:ext cx="12235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951" y="2547073"/>
                <a:ext cx="122354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251060" y="4691593"/>
                <a:ext cx="32793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60" y="4691593"/>
                <a:ext cx="327935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6062427" y="4513152"/>
                <a:ext cx="3496277" cy="879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27" y="4513152"/>
                <a:ext cx="3496277" cy="8796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251060" y="5433187"/>
                <a:ext cx="1345689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60" y="5433187"/>
                <a:ext cx="1345689" cy="9017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3704901" y="5433187"/>
                <a:ext cx="1438599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901" y="5433187"/>
                <a:ext cx="1438599" cy="9017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5466203" y="5430205"/>
                <a:ext cx="1212447" cy="90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203" y="5430205"/>
                <a:ext cx="1212447" cy="9077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6552924" y="5434597"/>
                <a:ext cx="896784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924" y="5434597"/>
                <a:ext cx="896784" cy="8989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7810566" y="5428891"/>
                <a:ext cx="1921552" cy="910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𝛥</m:t>
                      </m:r>
                      <m:r>
                        <a:rPr lang="zh-CN" altLang="en-US" sz="28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altLang="zh-CN" sz="28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66" y="5428891"/>
                <a:ext cx="1921552" cy="9103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9571529" y="5622469"/>
                <a:ext cx="10904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𝑑𝐶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529" y="5622469"/>
                <a:ext cx="109049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844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7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7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7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81" grpId="0"/>
      <p:bldP spid="147477" grpId="0"/>
      <p:bldP spid="147474" grpId="0"/>
      <p:bldP spid="147472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9506" name="Text Box 11"/>
              <p:cNvSpPr txBox="1">
                <a:spLocks noChangeArrowheads="1"/>
              </p:cNvSpPr>
              <p:nvPr/>
            </p:nvSpPr>
            <p:spPr bwMode="auto">
              <a:xfrm>
                <a:off x="1806576" y="417514"/>
                <a:ext cx="3235325" cy="180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3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）如图简谐波以余弦函数表示，求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、</a:t>
                </a:r>
                <a:r>
                  <a:rPr lang="en-US" altLang="zh-CN" sz="28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800" i="1" dirty="0">
                    <a:solidFill>
                      <a:srgbClr val="0000FF"/>
                    </a:solidFill>
                    <a:latin typeface="+mn-lt"/>
                    <a:ea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800" i="1" dirty="0">
                    <a:solidFill>
                      <a:srgbClr val="0000FF"/>
                    </a:solidFill>
                    <a:latin typeface="+mn-lt"/>
                    <a:ea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各点振动初相位。</a:t>
                </a:r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149506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6576" y="417514"/>
                <a:ext cx="3235325" cy="1800225"/>
              </a:xfrm>
              <a:prstGeom prst="rect">
                <a:avLst/>
              </a:prstGeom>
              <a:blipFill>
                <a:blip r:embed="rId3"/>
                <a:stretch>
                  <a:fillRect l="-3766" t="-3378" r="-14878" b="-91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508" name="Group 189"/>
          <p:cNvGrpSpPr>
            <a:grpSpLocks/>
          </p:cNvGrpSpPr>
          <p:nvPr/>
        </p:nvGrpSpPr>
        <p:grpSpPr bwMode="auto">
          <a:xfrm>
            <a:off x="5191126" y="493713"/>
            <a:ext cx="5040313" cy="2133600"/>
            <a:chOff x="2338" y="384"/>
            <a:chExt cx="3175" cy="1344"/>
          </a:xfrm>
        </p:grpSpPr>
        <p:sp>
          <p:nvSpPr>
            <p:cNvPr id="149566" name="Rectangle 6"/>
            <p:cNvSpPr>
              <a:spLocks noChangeArrowheads="1"/>
            </p:cNvSpPr>
            <p:nvPr/>
          </p:nvSpPr>
          <p:spPr bwMode="auto">
            <a:xfrm>
              <a:off x="2338" y="384"/>
              <a:ext cx="3175" cy="13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149568" name="Line 56"/>
            <p:cNvSpPr>
              <a:spLocks noChangeShapeType="1"/>
            </p:cNvSpPr>
            <p:nvPr/>
          </p:nvSpPr>
          <p:spPr bwMode="auto">
            <a:xfrm flipV="1">
              <a:off x="3293" y="454"/>
              <a:ext cx="0" cy="12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71" name="Line 59"/>
            <p:cNvSpPr>
              <a:spLocks noChangeShapeType="1"/>
            </p:cNvSpPr>
            <p:nvPr/>
          </p:nvSpPr>
          <p:spPr bwMode="auto">
            <a:xfrm>
              <a:off x="3293" y="763"/>
              <a:ext cx="1882" cy="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72" name="Line 60"/>
            <p:cNvSpPr>
              <a:spLocks noChangeShapeType="1"/>
            </p:cNvSpPr>
            <p:nvPr/>
          </p:nvSpPr>
          <p:spPr bwMode="auto">
            <a:xfrm>
              <a:off x="3293" y="1529"/>
              <a:ext cx="1882" cy="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73" name="Line 61"/>
            <p:cNvSpPr>
              <a:spLocks noChangeShapeType="1"/>
            </p:cNvSpPr>
            <p:nvPr/>
          </p:nvSpPr>
          <p:spPr bwMode="auto">
            <a:xfrm>
              <a:off x="3656" y="741"/>
              <a:ext cx="0" cy="8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74" name="Line 62"/>
            <p:cNvSpPr>
              <a:spLocks noChangeShapeType="1"/>
            </p:cNvSpPr>
            <p:nvPr/>
          </p:nvSpPr>
          <p:spPr bwMode="auto">
            <a:xfrm>
              <a:off x="4745" y="741"/>
              <a:ext cx="0" cy="8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75" name="Line 63"/>
            <p:cNvSpPr>
              <a:spLocks noChangeShapeType="1"/>
            </p:cNvSpPr>
            <p:nvPr/>
          </p:nvSpPr>
          <p:spPr bwMode="auto">
            <a:xfrm>
              <a:off x="4382" y="741"/>
              <a:ext cx="0" cy="8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76" name="Line 64"/>
            <p:cNvSpPr>
              <a:spLocks noChangeShapeType="1"/>
            </p:cNvSpPr>
            <p:nvPr/>
          </p:nvSpPr>
          <p:spPr bwMode="auto">
            <a:xfrm>
              <a:off x="4019" y="741"/>
              <a:ext cx="0" cy="8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77" name="Line 65"/>
            <p:cNvSpPr>
              <a:spLocks noChangeShapeType="1"/>
            </p:cNvSpPr>
            <p:nvPr/>
          </p:nvSpPr>
          <p:spPr bwMode="auto">
            <a:xfrm>
              <a:off x="5109" y="741"/>
              <a:ext cx="0" cy="8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82" name="Line 70"/>
            <p:cNvSpPr>
              <a:spLocks noChangeShapeType="1"/>
            </p:cNvSpPr>
            <p:nvPr/>
          </p:nvSpPr>
          <p:spPr bwMode="auto">
            <a:xfrm>
              <a:off x="2777" y="1138"/>
              <a:ext cx="26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83" name="AutoShape 71"/>
            <p:cNvSpPr>
              <a:spLocks noChangeArrowheads="1"/>
            </p:cNvSpPr>
            <p:nvPr/>
          </p:nvSpPr>
          <p:spPr bwMode="auto">
            <a:xfrm>
              <a:off x="4121" y="562"/>
              <a:ext cx="384" cy="96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rgbClr val="FDE3EA"/>
            </a:solidFill>
            <a:ln w="19050">
              <a:solidFill>
                <a:srgbClr val="FF0066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149586" name="Line 74"/>
            <p:cNvSpPr>
              <a:spLocks noChangeShapeType="1"/>
            </p:cNvSpPr>
            <p:nvPr/>
          </p:nvSpPr>
          <p:spPr bwMode="auto">
            <a:xfrm>
              <a:off x="3652" y="1138"/>
              <a:ext cx="0" cy="38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87" name="Line 75"/>
            <p:cNvSpPr>
              <a:spLocks noChangeShapeType="1"/>
            </p:cNvSpPr>
            <p:nvPr/>
          </p:nvSpPr>
          <p:spPr bwMode="auto">
            <a:xfrm flipV="1">
              <a:off x="4383" y="754"/>
              <a:ext cx="0" cy="38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588" name="AutoShape 81"/>
                <p:cNvSpPr>
                  <a:spLocks noChangeArrowheads="1"/>
                </p:cNvSpPr>
                <p:nvPr/>
              </p:nvSpPr>
              <p:spPr bwMode="auto">
                <a:xfrm>
                  <a:off x="4572" y="411"/>
                  <a:ext cx="913" cy="288"/>
                </a:xfrm>
                <a:prstGeom prst="wedgeRectCallout">
                  <a:avLst>
                    <a:gd name="adj1" fmla="val -42180"/>
                    <a:gd name="adj2" fmla="val 142071"/>
                  </a:avLst>
                </a:prstGeom>
                <a:solidFill>
                  <a:schemeClr val="accent1">
                    <a:alpha val="50000"/>
                  </a:schemeClr>
                </a:solidFill>
                <a:ln w="12700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/4</m:t>
                        </m:r>
                      </m:oMath>
                    </m:oMathPara>
                  </a14:m>
                  <a:endParaRPr lang="zh-CN" altLang="zh-CN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49588" name="AutoShape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72" y="411"/>
                  <a:ext cx="913" cy="288"/>
                </a:xfrm>
                <a:prstGeom prst="wedgeRectCallout">
                  <a:avLst>
                    <a:gd name="adj1" fmla="val -42180"/>
                    <a:gd name="adj2" fmla="val 142071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590" name="Freeform 122"/>
            <p:cNvSpPr>
              <a:spLocks/>
            </p:cNvSpPr>
            <p:nvPr/>
          </p:nvSpPr>
          <p:spPr bwMode="auto">
            <a:xfrm>
              <a:off x="3295" y="764"/>
              <a:ext cx="1773" cy="749"/>
            </a:xfrm>
            <a:custGeom>
              <a:avLst/>
              <a:gdLst>
                <a:gd name="T0" fmla="*/ 1 w 3290"/>
                <a:gd name="T1" fmla="*/ 1 h 1327"/>
                <a:gd name="T2" fmla="*/ 1 w 3290"/>
                <a:gd name="T3" fmla="*/ 1 h 1327"/>
                <a:gd name="T4" fmla="*/ 1 w 3290"/>
                <a:gd name="T5" fmla="*/ 1 h 1327"/>
                <a:gd name="T6" fmla="*/ 1 w 3290"/>
                <a:gd name="T7" fmla="*/ 1 h 1327"/>
                <a:gd name="T8" fmla="*/ 1 w 3290"/>
                <a:gd name="T9" fmla="*/ 1 h 1327"/>
                <a:gd name="T10" fmla="*/ 1 w 3290"/>
                <a:gd name="T11" fmla="*/ 1 h 1327"/>
                <a:gd name="T12" fmla="*/ 1 w 3290"/>
                <a:gd name="T13" fmla="*/ 1 h 1327"/>
                <a:gd name="T14" fmla="*/ 1 w 3290"/>
                <a:gd name="T15" fmla="*/ 1 h 1327"/>
                <a:gd name="T16" fmla="*/ 1 w 3290"/>
                <a:gd name="T17" fmla="*/ 1 h 1327"/>
                <a:gd name="T18" fmla="*/ 1 w 3290"/>
                <a:gd name="T19" fmla="*/ 1 h 1327"/>
                <a:gd name="T20" fmla="*/ 1 w 3290"/>
                <a:gd name="T21" fmla="*/ 1 h 1327"/>
                <a:gd name="T22" fmla="*/ 1 w 3290"/>
                <a:gd name="T23" fmla="*/ 1 h 1327"/>
                <a:gd name="T24" fmla="*/ 1 w 3290"/>
                <a:gd name="T25" fmla="*/ 1 h 1327"/>
                <a:gd name="T26" fmla="*/ 1 w 3290"/>
                <a:gd name="T27" fmla="*/ 1 h 1327"/>
                <a:gd name="T28" fmla="*/ 1 w 3290"/>
                <a:gd name="T29" fmla="*/ 1 h 1327"/>
                <a:gd name="T30" fmla="*/ 1 w 3290"/>
                <a:gd name="T31" fmla="*/ 1 h 1327"/>
                <a:gd name="T32" fmla="*/ 1 w 3290"/>
                <a:gd name="T33" fmla="*/ 1 h 1327"/>
                <a:gd name="T34" fmla="*/ 1 w 3290"/>
                <a:gd name="T35" fmla="*/ 1 h 1327"/>
                <a:gd name="T36" fmla="*/ 1 w 3290"/>
                <a:gd name="T37" fmla="*/ 1 h 1327"/>
                <a:gd name="T38" fmla="*/ 1 w 3290"/>
                <a:gd name="T39" fmla="*/ 1 h 1327"/>
                <a:gd name="T40" fmla="*/ 1 w 3290"/>
                <a:gd name="T41" fmla="*/ 1 h 1327"/>
                <a:gd name="T42" fmla="*/ 1 w 3290"/>
                <a:gd name="T43" fmla="*/ 1 h 1327"/>
                <a:gd name="T44" fmla="*/ 1 w 3290"/>
                <a:gd name="T45" fmla="*/ 1 h 1327"/>
                <a:gd name="T46" fmla="*/ 1 w 3290"/>
                <a:gd name="T47" fmla="*/ 1 h 1327"/>
                <a:gd name="T48" fmla="*/ 1 w 3290"/>
                <a:gd name="T49" fmla="*/ 1 h 1327"/>
                <a:gd name="T50" fmla="*/ 1 w 3290"/>
                <a:gd name="T51" fmla="*/ 1 h 1327"/>
                <a:gd name="T52" fmla="*/ 1 w 3290"/>
                <a:gd name="T53" fmla="*/ 1 h 1327"/>
                <a:gd name="T54" fmla="*/ 1 w 3290"/>
                <a:gd name="T55" fmla="*/ 1 h 1327"/>
                <a:gd name="T56" fmla="*/ 1 w 3290"/>
                <a:gd name="T57" fmla="*/ 1 h 1327"/>
                <a:gd name="T58" fmla="*/ 1 w 3290"/>
                <a:gd name="T59" fmla="*/ 1 h 1327"/>
                <a:gd name="T60" fmla="*/ 1 w 3290"/>
                <a:gd name="T61" fmla="*/ 0 h 1327"/>
                <a:gd name="T62" fmla="*/ 1 w 3290"/>
                <a:gd name="T63" fmla="*/ 1 h 1327"/>
                <a:gd name="T64" fmla="*/ 1 w 3290"/>
                <a:gd name="T65" fmla="*/ 1 h 1327"/>
                <a:gd name="T66" fmla="*/ 1 w 3290"/>
                <a:gd name="T67" fmla="*/ 1 h 1327"/>
                <a:gd name="T68" fmla="*/ 1 w 3290"/>
                <a:gd name="T69" fmla="*/ 1 h 1327"/>
                <a:gd name="T70" fmla="*/ 1 w 3290"/>
                <a:gd name="T71" fmla="*/ 1 h 1327"/>
                <a:gd name="T72" fmla="*/ 1 w 3290"/>
                <a:gd name="T73" fmla="*/ 1 h 1327"/>
                <a:gd name="T74" fmla="*/ 1 w 3290"/>
                <a:gd name="T75" fmla="*/ 1 h 1327"/>
                <a:gd name="T76" fmla="*/ 1 w 3290"/>
                <a:gd name="T77" fmla="*/ 1 h 1327"/>
                <a:gd name="T78" fmla="*/ 1 w 3290"/>
                <a:gd name="T79" fmla="*/ 1 h 1327"/>
                <a:gd name="T80" fmla="*/ 1 w 3290"/>
                <a:gd name="T81" fmla="*/ 1 h 1327"/>
                <a:gd name="T82" fmla="*/ 1 w 3290"/>
                <a:gd name="T83" fmla="*/ 1 h 1327"/>
                <a:gd name="T84" fmla="*/ 1 w 3290"/>
                <a:gd name="T85" fmla="*/ 1 h 1327"/>
                <a:gd name="T86" fmla="*/ 1 w 3290"/>
                <a:gd name="T87" fmla="*/ 1 h 1327"/>
                <a:gd name="T88" fmla="*/ 1 w 3290"/>
                <a:gd name="T89" fmla="*/ 1 h 1327"/>
                <a:gd name="T90" fmla="*/ 1 w 3290"/>
                <a:gd name="T91" fmla="*/ 1 h 1327"/>
                <a:gd name="T92" fmla="*/ 1 w 3290"/>
                <a:gd name="T93" fmla="*/ 1 h 1327"/>
                <a:gd name="T94" fmla="*/ 1 w 3290"/>
                <a:gd name="T95" fmla="*/ 1 h 1327"/>
                <a:gd name="T96" fmla="*/ 1 w 3290"/>
                <a:gd name="T97" fmla="*/ 1 h 1327"/>
                <a:gd name="T98" fmla="*/ 1 w 3290"/>
                <a:gd name="T99" fmla="*/ 1 h 132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290"/>
                <a:gd name="T151" fmla="*/ 0 h 1327"/>
                <a:gd name="T152" fmla="*/ 3290 w 3290"/>
                <a:gd name="T153" fmla="*/ 1327 h 132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290" h="1327">
                  <a:moveTo>
                    <a:pt x="0" y="664"/>
                  </a:moveTo>
                  <a:lnTo>
                    <a:pt x="34" y="714"/>
                  </a:lnTo>
                  <a:lnTo>
                    <a:pt x="66" y="765"/>
                  </a:lnTo>
                  <a:lnTo>
                    <a:pt x="100" y="816"/>
                  </a:lnTo>
                  <a:lnTo>
                    <a:pt x="133" y="865"/>
                  </a:lnTo>
                  <a:lnTo>
                    <a:pt x="166" y="912"/>
                  </a:lnTo>
                  <a:lnTo>
                    <a:pt x="199" y="959"/>
                  </a:lnTo>
                  <a:lnTo>
                    <a:pt x="232" y="1003"/>
                  </a:lnTo>
                  <a:lnTo>
                    <a:pt x="265" y="1046"/>
                  </a:lnTo>
                  <a:lnTo>
                    <a:pt x="299" y="1086"/>
                  </a:lnTo>
                  <a:lnTo>
                    <a:pt x="332" y="1124"/>
                  </a:lnTo>
                  <a:lnTo>
                    <a:pt x="365" y="1160"/>
                  </a:lnTo>
                  <a:lnTo>
                    <a:pt x="399" y="1192"/>
                  </a:lnTo>
                  <a:lnTo>
                    <a:pt x="431" y="1221"/>
                  </a:lnTo>
                  <a:lnTo>
                    <a:pt x="465" y="1247"/>
                  </a:lnTo>
                  <a:lnTo>
                    <a:pt x="499" y="1270"/>
                  </a:lnTo>
                  <a:lnTo>
                    <a:pt x="531" y="1289"/>
                  </a:lnTo>
                  <a:lnTo>
                    <a:pt x="565" y="1304"/>
                  </a:lnTo>
                  <a:lnTo>
                    <a:pt x="597" y="1315"/>
                  </a:lnTo>
                  <a:lnTo>
                    <a:pt x="631" y="1323"/>
                  </a:lnTo>
                  <a:lnTo>
                    <a:pt x="665" y="1327"/>
                  </a:lnTo>
                  <a:lnTo>
                    <a:pt x="697" y="1327"/>
                  </a:lnTo>
                  <a:lnTo>
                    <a:pt x="731" y="1323"/>
                  </a:lnTo>
                  <a:lnTo>
                    <a:pt x="765" y="1315"/>
                  </a:lnTo>
                  <a:lnTo>
                    <a:pt x="797" y="1303"/>
                  </a:lnTo>
                  <a:lnTo>
                    <a:pt x="831" y="1287"/>
                  </a:lnTo>
                  <a:lnTo>
                    <a:pt x="865" y="1269"/>
                  </a:lnTo>
                  <a:lnTo>
                    <a:pt x="897" y="1246"/>
                  </a:lnTo>
                  <a:lnTo>
                    <a:pt x="931" y="1220"/>
                  </a:lnTo>
                  <a:lnTo>
                    <a:pt x="963" y="1189"/>
                  </a:lnTo>
                  <a:lnTo>
                    <a:pt x="997" y="1157"/>
                  </a:lnTo>
                  <a:lnTo>
                    <a:pt x="1030" y="1121"/>
                  </a:lnTo>
                  <a:lnTo>
                    <a:pt x="1063" y="1083"/>
                  </a:lnTo>
                  <a:lnTo>
                    <a:pt x="1096" y="1043"/>
                  </a:lnTo>
                  <a:lnTo>
                    <a:pt x="1130" y="1000"/>
                  </a:lnTo>
                  <a:lnTo>
                    <a:pt x="1163" y="955"/>
                  </a:lnTo>
                  <a:lnTo>
                    <a:pt x="1196" y="908"/>
                  </a:lnTo>
                  <a:lnTo>
                    <a:pt x="1230" y="860"/>
                  </a:lnTo>
                  <a:lnTo>
                    <a:pt x="1262" y="811"/>
                  </a:lnTo>
                  <a:lnTo>
                    <a:pt x="1296" y="762"/>
                  </a:lnTo>
                  <a:lnTo>
                    <a:pt x="1328" y="711"/>
                  </a:lnTo>
                  <a:lnTo>
                    <a:pt x="1362" y="659"/>
                  </a:lnTo>
                  <a:lnTo>
                    <a:pt x="1396" y="608"/>
                  </a:lnTo>
                  <a:lnTo>
                    <a:pt x="1428" y="558"/>
                  </a:lnTo>
                  <a:lnTo>
                    <a:pt x="1462" y="509"/>
                  </a:lnTo>
                  <a:lnTo>
                    <a:pt x="1496" y="459"/>
                  </a:lnTo>
                  <a:lnTo>
                    <a:pt x="1528" y="412"/>
                  </a:lnTo>
                  <a:lnTo>
                    <a:pt x="1562" y="366"/>
                  </a:lnTo>
                  <a:lnTo>
                    <a:pt x="1596" y="321"/>
                  </a:lnTo>
                  <a:lnTo>
                    <a:pt x="1628" y="278"/>
                  </a:lnTo>
                  <a:lnTo>
                    <a:pt x="1662" y="238"/>
                  </a:lnTo>
                  <a:lnTo>
                    <a:pt x="1694" y="200"/>
                  </a:lnTo>
                  <a:lnTo>
                    <a:pt x="1728" y="165"/>
                  </a:lnTo>
                  <a:lnTo>
                    <a:pt x="1762" y="132"/>
                  </a:lnTo>
                  <a:lnTo>
                    <a:pt x="1794" y="105"/>
                  </a:lnTo>
                  <a:lnTo>
                    <a:pt x="1828" y="79"/>
                  </a:lnTo>
                  <a:lnTo>
                    <a:pt x="1861" y="55"/>
                  </a:lnTo>
                  <a:lnTo>
                    <a:pt x="1894" y="37"/>
                  </a:lnTo>
                  <a:lnTo>
                    <a:pt x="1927" y="23"/>
                  </a:lnTo>
                  <a:lnTo>
                    <a:pt x="1961" y="11"/>
                  </a:lnTo>
                  <a:lnTo>
                    <a:pt x="1993" y="3"/>
                  </a:lnTo>
                  <a:lnTo>
                    <a:pt x="2027" y="0"/>
                  </a:lnTo>
                  <a:lnTo>
                    <a:pt x="2060" y="0"/>
                  </a:lnTo>
                  <a:lnTo>
                    <a:pt x="2093" y="5"/>
                  </a:lnTo>
                  <a:lnTo>
                    <a:pt x="2127" y="14"/>
                  </a:lnTo>
                  <a:lnTo>
                    <a:pt x="2159" y="26"/>
                  </a:lnTo>
                  <a:lnTo>
                    <a:pt x="2193" y="42"/>
                  </a:lnTo>
                  <a:lnTo>
                    <a:pt x="2227" y="62"/>
                  </a:lnTo>
                  <a:lnTo>
                    <a:pt x="2259" y="85"/>
                  </a:lnTo>
                  <a:lnTo>
                    <a:pt x="2293" y="111"/>
                  </a:lnTo>
                  <a:lnTo>
                    <a:pt x="2327" y="140"/>
                  </a:lnTo>
                  <a:lnTo>
                    <a:pt x="2359" y="172"/>
                  </a:lnTo>
                  <a:lnTo>
                    <a:pt x="2393" y="209"/>
                  </a:lnTo>
                  <a:lnTo>
                    <a:pt x="2425" y="247"/>
                  </a:lnTo>
                  <a:lnTo>
                    <a:pt x="2459" y="287"/>
                  </a:lnTo>
                  <a:lnTo>
                    <a:pt x="2493" y="330"/>
                  </a:lnTo>
                  <a:lnTo>
                    <a:pt x="2525" y="376"/>
                  </a:lnTo>
                  <a:lnTo>
                    <a:pt x="2559" y="423"/>
                  </a:lnTo>
                  <a:lnTo>
                    <a:pt x="2593" y="470"/>
                  </a:lnTo>
                  <a:lnTo>
                    <a:pt x="2625" y="519"/>
                  </a:lnTo>
                  <a:lnTo>
                    <a:pt x="2659" y="570"/>
                  </a:lnTo>
                  <a:lnTo>
                    <a:pt x="2692" y="621"/>
                  </a:lnTo>
                  <a:lnTo>
                    <a:pt x="2725" y="671"/>
                  </a:lnTo>
                  <a:lnTo>
                    <a:pt x="2758" y="722"/>
                  </a:lnTo>
                  <a:lnTo>
                    <a:pt x="2791" y="773"/>
                  </a:lnTo>
                  <a:lnTo>
                    <a:pt x="2824" y="823"/>
                  </a:lnTo>
                  <a:lnTo>
                    <a:pt x="2858" y="871"/>
                  </a:lnTo>
                  <a:lnTo>
                    <a:pt x="2890" y="919"/>
                  </a:lnTo>
                  <a:lnTo>
                    <a:pt x="2924" y="966"/>
                  </a:lnTo>
                  <a:lnTo>
                    <a:pt x="2958" y="1009"/>
                  </a:lnTo>
                  <a:lnTo>
                    <a:pt x="2990" y="1052"/>
                  </a:lnTo>
                  <a:lnTo>
                    <a:pt x="3024" y="1092"/>
                  </a:lnTo>
                  <a:lnTo>
                    <a:pt x="3058" y="1131"/>
                  </a:lnTo>
                  <a:lnTo>
                    <a:pt x="3090" y="1164"/>
                  </a:lnTo>
                  <a:lnTo>
                    <a:pt x="3124" y="1197"/>
                  </a:lnTo>
                  <a:lnTo>
                    <a:pt x="3156" y="1226"/>
                  </a:lnTo>
                  <a:lnTo>
                    <a:pt x="3190" y="1250"/>
                  </a:lnTo>
                  <a:lnTo>
                    <a:pt x="3224" y="1273"/>
                  </a:lnTo>
                  <a:lnTo>
                    <a:pt x="3256" y="1292"/>
                  </a:lnTo>
                  <a:lnTo>
                    <a:pt x="3290" y="130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</p:grpSp>
      <p:grpSp>
        <p:nvGrpSpPr>
          <p:cNvPr id="3" name="Group 191"/>
          <p:cNvGrpSpPr>
            <a:grpSpLocks/>
          </p:cNvGrpSpPr>
          <p:nvPr/>
        </p:nvGrpSpPr>
        <p:grpSpPr bwMode="auto">
          <a:xfrm>
            <a:off x="5245104" y="558802"/>
            <a:ext cx="3703640" cy="1736727"/>
            <a:chOff x="2372" y="425"/>
            <a:chExt cx="2333" cy="1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564" name="AutoShape 78"/>
                <p:cNvSpPr>
                  <a:spLocks noChangeArrowheads="1"/>
                </p:cNvSpPr>
                <p:nvPr/>
              </p:nvSpPr>
              <p:spPr bwMode="auto">
                <a:xfrm>
                  <a:off x="2372" y="425"/>
                  <a:ext cx="757" cy="288"/>
                </a:xfrm>
                <a:prstGeom prst="wedgeRectCallout">
                  <a:avLst>
                    <a:gd name="adj1" fmla="val 21554"/>
                    <a:gd name="adj2" fmla="val 184987"/>
                  </a:avLst>
                </a:prstGeom>
                <a:solidFill>
                  <a:schemeClr val="accent1">
                    <a:alpha val="50000"/>
                  </a:schemeClr>
                </a:solidFill>
                <a:ln w="12700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50000"/>
                    </a:spcBef>
                    <a:buClrTx/>
                    <a:buSz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49564" name="AutoShap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72" y="425"/>
                  <a:ext cx="757" cy="288"/>
                </a:xfrm>
                <a:prstGeom prst="wedgeRectCallout">
                  <a:avLst>
                    <a:gd name="adj1" fmla="val 21554"/>
                    <a:gd name="adj2" fmla="val 18498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563" name="Freeform 123"/>
            <p:cNvSpPr>
              <a:spLocks/>
            </p:cNvSpPr>
            <p:nvPr/>
          </p:nvSpPr>
          <p:spPr bwMode="auto">
            <a:xfrm>
              <a:off x="2932" y="770"/>
              <a:ext cx="1773" cy="749"/>
            </a:xfrm>
            <a:custGeom>
              <a:avLst/>
              <a:gdLst>
                <a:gd name="T0" fmla="*/ 1 w 3290"/>
                <a:gd name="T1" fmla="*/ 1 h 1327"/>
                <a:gd name="T2" fmla="*/ 1 w 3290"/>
                <a:gd name="T3" fmla="*/ 1 h 1327"/>
                <a:gd name="T4" fmla="*/ 1 w 3290"/>
                <a:gd name="T5" fmla="*/ 1 h 1327"/>
                <a:gd name="T6" fmla="*/ 1 w 3290"/>
                <a:gd name="T7" fmla="*/ 1 h 1327"/>
                <a:gd name="T8" fmla="*/ 1 w 3290"/>
                <a:gd name="T9" fmla="*/ 1 h 1327"/>
                <a:gd name="T10" fmla="*/ 1 w 3290"/>
                <a:gd name="T11" fmla="*/ 1 h 1327"/>
                <a:gd name="T12" fmla="*/ 1 w 3290"/>
                <a:gd name="T13" fmla="*/ 1 h 1327"/>
                <a:gd name="T14" fmla="*/ 1 w 3290"/>
                <a:gd name="T15" fmla="*/ 1 h 1327"/>
                <a:gd name="T16" fmla="*/ 1 w 3290"/>
                <a:gd name="T17" fmla="*/ 1 h 1327"/>
                <a:gd name="T18" fmla="*/ 1 w 3290"/>
                <a:gd name="T19" fmla="*/ 1 h 1327"/>
                <a:gd name="T20" fmla="*/ 1 w 3290"/>
                <a:gd name="T21" fmla="*/ 1 h 1327"/>
                <a:gd name="T22" fmla="*/ 1 w 3290"/>
                <a:gd name="T23" fmla="*/ 1 h 1327"/>
                <a:gd name="T24" fmla="*/ 1 w 3290"/>
                <a:gd name="T25" fmla="*/ 1 h 1327"/>
                <a:gd name="T26" fmla="*/ 1 w 3290"/>
                <a:gd name="T27" fmla="*/ 1 h 1327"/>
                <a:gd name="T28" fmla="*/ 1 w 3290"/>
                <a:gd name="T29" fmla="*/ 1 h 1327"/>
                <a:gd name="T30" fmla="*/ 1 w 3290"/>
                <a:gd name="T31" fmla="*/ 1 h 1327"/>
                <a:gd name="T32" fmla="*/ 1 w 3290"/>
                <a:gd name="T33" fmla="*/ 1 h 1327"/>
                <a:gd name="T34" fmla="*/ 1 w 3290"/>
                <a:gd name="T35" fmla="*/ 1 h 1327"/>
                <a:gd name="T36" fmla="*/ 1 w 3290"/>
                <a:gd name="T37" fmla="*/ 1 h 1327"/>
                <a:gd name="T38" fmla="*/ 1 w 3290"/>
                <a:gd name="T39" fmla="*/ 1 h 1327"/>
                <a:gd name="T40" fmla="*/ 1 w 3290"/>
                <a:gd name="T41" fmla="*/ 1 h 1327"/>
                <a:gd name="T42" fmla="*/ 1 w 3290"/>
                <a:gd name="T43" fmla="*/ 1 h 1327"/>
                <a:gd name="T44" fmla="*/ 1 w 3290"/>
                <a:gd name="T45" fmla="*/ 1 h 1327"/>
                <a:gd name="T46" fmla="*/ 1 w 3290"/>
                <a:gd name="T47" fmla="*/ 1 h 1327"/>
                <a:gd name="T48" fmla="*/ 1 w 3290"/>
                <a:gd name="T49" fmla="*/ 1 h 1327"/>
                <a:gd name="T50" fmla="*/ 1 w 3290"/>
                <a:gd name="T51" fmla="*/ 1 h 1327"/>
                <a:gd name="T52" fmla="*/ 1 w 3290"/>
                <a:gd name="T53" fmla="*/ 1 h 1327"/>
                <a:gd name="T54" fmla="*/ 1 w 3290"/>
                <a:gd name="T55" fmla="*/ 1 h 1327"/>
                <a:gd name="T56" fmla="*/ 1 w 3290"/>
                <a:gd name="T57" fmla="*/ 1 h 1327"/>
                <a:gd name="T58" fmla="*/ 1 w 3290"/>
                <a:gd name="T59" fmla="*/ 1 h 1327"/>
                <a:gd name="T60" fmla="*/ 1 w 3290"/>
                <a:gd name="T61" fmla="*/ 0 h 1327"/>
                <a:gd name="T62" fmla="*/ 1 w 3290"/>
                <a:gd name="T63" fmla="*/ 1 h 1327"/>
                <a:gd name="T64" fmla="*/ 1 w 3290"/>
                <a:gd name="T65" fmla="*/ 1 h 1327"/>
                <a:gd name="T66" fmla="*/ 1 w 3290"/>
                <a:gd name="T67" fmla="*/ 1 h 1327"/>
                <a:gd name="T68" fmla="*/ 1 w 3290"/>
                <a:gd name="T69" fmla="*/ 1 h 1327"/>
                <a:gd name="T70" fmla="*/ 1 w 3290"/>
                <a:gd name="T71" fmla="*/ 1 h 1327"/>
                <a:gd name="T72" fmla="*/ 1 w 3290"/>
                <a:gd name="T73" fmla="*/ 1 h 1327"/>
                <a:gd name="T74" fmla="*/ 1 w 3290"/>
                <a:gd name="T75" fmla="*/ 1 h 1327"/>
                <a:gd name="T76" fmla="*/ 1 w 3290"/>
                <a:gd name="T77" fmla="*/ 1 h 1327"/>
                <a:gd name="T78" fmla="*/ 1 w 3290"/>
                <a:gd name="T79" fmla="*/ 1 h 1327"/>
                <a:gd name="T80" fmla="*/ 1 w 3290"/>
                <a:gd name="T81" fmla="*/ 1 h 1327"/>
                <a:gd name="T82" fmla="*/ 1 w 3290"/>
                <a:gd name="T83" fmla="*/ 1 h 1327"/>
                <a:gd name="T84" fmla="*/ 1 w 3290"/>
                <a:gd name="T85" fmla="*/ 1 h 1327"/>
                <a:gd name="T86" fmla="*/ 1 w 3290"/>
                <a:gd name="T87" fmla="*/ 1 h 1327"/>
                <a:gd name="T88" fmla="*/ 1 w 3290"/>
                <a:gd name="T89" fmla="*/ 1 h 1327"/>
                <a:gd name="T90" fmla="*/ 1 w 3290"/>
                <a:gd name="T91" fmla="*/ 1 h 1327"/>
                <a:gd name="T92" fmla="*/ 1 w 3290"/>
                <a:gd name="T93" fmla="*/ 1 h 1327"/>
                <a:gd name="T94" fmla="*/ 1 w 3290"/>
                <a:gd name="T95" fmla="*/ 1 h 1327"/>
                <a:gd name="T96" fmla="*/ 1 w 3290"/>
                <a:gd name="T97" fmla="*/ 1 h 1327"/>
                <a:gd name="T98" fmla="*/ 1 w 3290"/>
                <a:gd name="T99" fmla="*/ 1 h 132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290"/>
                <a:gd name="T151" fmla="*/ 0 h 1327"/>
                <a:gd name="T152" fmla="*/ 3290 w 3290"/>
                <a:gd name="T153" fmla="*/ 1327 h 132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290" h="1327">
                  <a:moveTo>
                    <a:pt x="0" y="664"/>
                  </a:moveTo>
                  <a:lnTo>
                    <a:pt x="34" y="714"/>
                  </a:lnTo>
                  <a:lnTo>
                    <a:pt x="66" y="765"/>
                  </a:lnTo>
                  <a:lnTo>
                    <a:pt x="100" y="816"/>
                  </a:lnTo>
                  <a:lnTo>
                    <a:pt x="133" y="865"/>
                  </a:lnTo>
                  <a:lnTo>
                    <a:pt x="166" y="912"/>
                  </a:lnTo>
                  <a:lnTo>
                    <a:pt x="199" y="959"/>
                  </a:lnTo>
                  <a:lnTo>
                    <a:pt x="232" y="1003"/>
                  </a:lnTo>
                  <a:lnTo>
                    <a:pt x="265" y="1046"/>
                  </a:lnTo>
                  <a:lnTo>
                    <a:pt x="299" y="1086"/>
                  </a:lnTo>
                  <a:lnTo>
                    <a:pt x="332" y="1124"/>
                  </a:lnTo>
                  <a:lnTo>
                    <a:pt x="365" y="1160"/>
                  </a:lnTo>
                  <a:lnTo>
                    <a:pt x="399" y="1192"/>
                  </a:lnTo>
                  <a:lnTo>
                    <a:pt x="431" y="1221"/>
                  </a:lnTo>
                  <a:lnTo>
                    <a:pt x="465" y="1247"/>
                  </a:lnTo>
                  <a:lnTo>
                    <a:pt x="499" y="1270"/>
                  </a:lnTo>
                  <a:lnTo>
                    <a:pt x="531" y="1289"/>
                  </a:lnTo>
                  <a:lnTo>
                    <a:pt x="565" y="1304"/>
                  </a:lnTo>
                  <a:lnTo>
                    <a:pt x="597" y="1315"/>
                  </a:lnTo>
                  <a:lnTo>
                    <a:pt x="631" y="1323"/>
                  </a:lnTo>
                  <a:lnTo>
                    <a:pt x="665" y="1327"/>
                  </a:lnTo>
                  <a:lnTo>
                    <a:pt x="697" y="1327"/>
                  </a:lnTo>
                  <a:lnTo>
                    <a:pt x="731" y="1323"/>
                  </a:lnTo>
                  <a:lnTo>
                    <a:pt x="765" y="1315"/>
                  </a:lnTo>
                  <a:lnTo>
                    <a:pt x="797" y="1303"/>
                  </a:lnTo>
                  <a:lnTo>
                    <a:pt x="831" y="1287"/>
                  </a:lnTo>
                  <a:lnTo>
                    <a:pt x="865" y="1269"/>
                  </a:lnTo>
                  <a:lnTo>
                    <a:pt x="897" y="1246"/>
                  </a:lnTo>
                  <a:lnTo>
                    <a:pt x="931" y="1220"/>
                  </a:lnTo>
                  <a:lnTo>
                    <a:pt x="963" y="1189"/>
                  </a:lnTo>
                  <a:lnTo>
                    <a:pt x="997" y="1157"/>
                  </a:lnTo>
                  <a:lnTo>
                    <a:pt x="1030" y="1121"/>
                  </a:lnTo>
                  <a:lnTo>
                    <a:pt x="1063" y="1083"/>
                  </a:lnTo>
                  <a:lnTo>
                    <a:pt x="1096" y="1043"/>
                  </a:lnTo>
                  <a:lnTo>
                    <a:pt x="1130" y="1000"/>
                  </a:lnTo>
                  <a:lnTo>
                    <a:pt x="1163" y="955"/>
                  </a:lnTo>
                  <a:lnTo>
                    <a:pt x="1196" y="908"/>
                  </a:lnTo>
                  <a:lnTo>
                    <a:pt x="1230" y="860"/>
                  </a:lnTo>
                  <a:lnTo>
                    <a:pt x="1262" y="811"/>
                  </a:lnTo>
                  <a:lnTo>
                    <a:pt x="1296" y="762"/>
                  </a:lnTo>
                  <a:lnTo>
                    <a:pt x="1328" y="711"/>
                  </a:lnTo>
                  <a:lnTo>
                    <a:pt x="1362" y="659"/>
                  </a:lnTo>
                  <a:lnTo>
                    <a:pt x="1396" y="608"/>
                  </a:lnTo>
                  <a:lnTo>
                    <a:pt x="1428" y="558"/>
                  </a:lnTo>
                  <a:lnTo>
                    <a:pt x="1462" y="509"/>
                  </a:lnTo>
                  <a:lnTo>
                    <a:pt x="1496" y="459"/>
                  </a:lnTo>
                  <a:lnTo>
                    <a:pt x="1528" y="412"/>
                  </a:lnTo>
                  <a:lnTo>
                    <a:pt x="1562" y="366"/>
                  </a:lnTo>
                  <a:lnTo>
                    <a:pt x="1596" y="321"/>
                  </a:lnTo>
                  <a:lnTo>
                    <a:pt x="1628" y="278"/>
                  </a:lnTo>
                  <a:lnTo>
                    <a:pt x="1662" y="238"/>
                  </a:lnTo>
                  <a:lnTo>
                    <a:pt x="1694" y="200"/>
                  </a:lnTo>
                  <a:lnTo>
                    <a:pt x="1728" y="165"/>
                  </a:lnTo>
                  <a:lnTo>
                    <a:pt x="1762" y="132"/>
                  </a:lnTo>
                  <a:lnTo>
                    <a:pt x="1794" y="105"/>
                  </a:lnTo>
                  <a:lnTo>
                    <a:pt x="1828" y="79"/>
                  </a:lnTo>
                  <a:lnTo>
                    <a:pt x="1861" y="55"/>
                  </a:lnTo>
                  <a:lnTo>
                    <a:pt x="1894" y="37"/>
                  </a:lnTo>
                  <a:lnTo>
                    <a:pt x="1927" y="23"/>
                  </a:lnTo>
                  <a:lnTo>
                    <a:pt x="1961" y="11"/>
                  </a:lnTo>
                  <a:lnTo>
                    <a:pt x="1993" y="3"/>
                  </a:lnTo>
                  <a:lnTo>
                    <a:pt x="2027" y="0"/>
                  </a:lnTo>
                  <a:lnTo>
                    <a:pt x="2060" y="0"/>
                  </a:lnTo>
                  <a:lnTo>
                    <a:pt x="2093" y="5"/>
                  </a:lnTo>
                  <a:lnTo>
                    <a:pt x="2127" y="14"/>
                  </a:lnTo>
                  <a:lnTo>
                    <a:pt x="2159" y="26"/>
                  </a:lnTo>
                  <a:lnTo>
                    <a:pt x="2193" y="42"/>
                  </a:lnTo>
                  <a:lnTo>
                    <a:pt x="2227" y="62"/>
                  </a:lnTo>
                  <a:lnTo>
                    <a:pt x="2259" y="85"/>
                  </a:lnTo>
                  <a:lnTo>
                    <a:pt x="2293" y="111"/>
                  </a:lnTo>
                  <a:lnTo>
                    <a:pt x="2327" y="140"/>
                  </a:lnTo>
                  <a:lnTo>
                    <a:pt x="2359" y="172"/>
                  </a:lnTo>
                  <a:lnTo>
                    <a:pt x="2393" y="209"/>
                  </a:lnTo>
                  <a:lnTo>
                    <a:pt x="2425" y="247"/>
                  </a:lnTo>
                  <a:lnTo>
                    <a:pt x="2459" y="287"/>
                  </a:lnTo>
                  <a:lnTo>
                    <a:pt x="2493" y="330"/>
                  </a:lnTo>
                  <a:lnTo>
                    <a:pt x="2525" y="376"/>
                  </a:lnTo>
                  <a:lnTo>
                    <a:pt x="2559" y="423"/>
                  </a:lnTo>
                  <a:lnTo>
                    <a:pt x="2593" y="470"/>
                  </a:lnTo>
                  <a:lnTo>
                    <a:pt x="2625" y="519"/>
                  </a:lnTo>
                  <a:lnTo>
                    <a:pt x="2659" y="570"/>
                  </a:lnTo>
                  <a:lnTo>
                    <a:pt x="2692" y="621"/>
                  </a:lnTo>
                  <a:lnTo>
                    <a:pt x="2725" y="671"/>
                  </a:lnTo>
                  <a:lnTo>
                    <a:pt x="2758" y="722"/>
                  </a:lnTo>
                  <a:lnTo>
                    <a:pt x="2791" y="773"/>
                  </a:lnTo>
                  <a:lnTo>
                    <a:pt x="2824" y="823"/>
                  </a:lnTo>
                  <a:lnTo>
                    <a:pt x="2858" y="871"/>
                  </a:lnTo>
                  <a:lnTo>
                    <a:pt x="2890" y="919"/>
                  </a:lnTo>
                  <a:lnTo>
                    <a:pt x="2924" y="966"/>
                  </a:lnTo>
                  <a:lnTo>
                    <a:pt x="2958" y="1009"/>
                  </a:lnTo>
                  <a:lnTo>
                    <a:pt x="2990" y="1052"/>
                  </a:lnTo>
                  <a:lnTo>
                    <a:pt x="3024" y="1092"/>
                  </a:lnTo>
                  <a:lnTo>
                    <a:pt x="3058" y="1131"/>
                  </a:lnTo>
                  <a:lnTo>
                    <a:pt x="3090" y="1164"/>
                  </a:lnTo>
                  <a:lnTo>
                    <a:pt x="3124" y="1197"/>
                  </a:lnTo>
                  <a:lnTo>
                    <a:pt x="3156" y="1226"/>
                  </a:lnTo>
                  <a:lnTo>
                    <a:pt x="3190" y="1250"/>
                  </a:lnTo>
                  <a:lnTo>
                    <a:pt x="3224" y="1273"/>
                  </a:lnTo>
                  <a:lnTo>
                    <a:pt x="3256" y="1292"/>
                  </a:lnTo>
                  <a:lnTo>
                    <a:pt x="3290" y="130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</p:grpSp>
      <p:grpSp>
        <p:nvGrpSpPr>
          <p:cNvPr id="5" name="Group 185"/>
          <p:cNvGrpSpPr>
            <a:grpSpLocks/>
          </p:cNvGrpSpPr>
          <p:nvPr/>
        </p:nvGrpSpPr>
        <p:grpSpPr bwMode="auto">
          <a:xfrm>
            <a:off x="2165350" y="4608513"/>
            <a:ext cx="2286000" cy="1828800"/>
            <a:chOff x="432" y="2976"/>
            <a:chExt cx="1440" cy="1152"/>
          </a:xfrm>
        </p:grpSpPr>
        <p:sp>
          <p:nvSpPr>
            <p:cNvPr id="149552" name="Rectangle 134"/>
            <p:cNvSpPr>
              <a:spLocks noChangeArrowheads="1"/>
            </p:cNvSpPr>
            <p:nvPr/>
          </p:nvSpPr>
          <p:spPr bwMode="auto">
            <a:xfrm>
              <a:off x="432" y="2976"/>
              <a:ext cx="1440" cy="115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149553" name="Oval 139"/>
            <p:cNvSpPr>
              <a:spLocks noChangeArrowheads="1"/>
            </p:cNvSpPr>
            <p:nvPr/>
          </p:nvSpPr>
          <p:spPr bwMode="auto">
            <a:xfrm>
              <a:off x="597" y="3168"/>
              <a:ext cx="912" cy="91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149554" name="Line 140"/>
            <p:cNvSpPr>
              <a:spLocks noChangeShapeType="1"/>
            </p:cNvSpPr>
            <p:nvPr/>
          </p:nvSpPr>
          <p:spPr bwMode="auto">
            <a:xfrm>
              <a:off x="432" y="3648"/>
              <a:ext cx="134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55" name="Line 141"/>
            <p:cNvSpPr>
              <a:spLocks noChangeShapeType="1"/>
            </p:cNvSpPr>
            <p:nvPr/>
          </p:nvSpPr>
          <p:spPr bwMode="auto">
            <a:xfrm>
              <a:off x="1056" y="3168"/>
              <a:ext cx="0" cy="91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58" name="Line 144"/>
            <p:cNvSpPr>
              <a:spLocks noChangeShapeType="1"/>
            </p:cNvSpPr>
            <p:nvPr/>
          </p:nvSpPr>
          <p:spPr bwMode="auto">
            <a:xfrm flipH="1" flipV="1">
              <a:off x="1056" y="3168"/>
              <a:ext cx="0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59" name="Arc 145"/>
            <p:cNvSpPr>
              <a:spLocks/>
            </p:cNvSpPr>
            <p:nvPr/>
          </p:nvSpPr>
          <p:spPr bwMode="auto">
            <a:xfrm rot="-5152216">
              <a:off x="718" y="3026"/>
              <a:ext cx="144" cy="235"/>
            </a:xfrm>
            <a:custGeom>
              <a:avLst/>
              <a:gdLst>
                <a:gd name="T0" fmla="*/ 0 w 21600"/>
                <a:gd name="T1" fmla="*/ 0 h 21191"/>
                <a:gd name="T2" fmla="*/ 0 w 21600"/>
                <a:gd name="T3" fmla="*/ 0 h 21191"/>
                <a:gd name="T4" fmla="*/ 0 w 21600"/>
                <a:gd name="T5" fmla="*/ 0 h 21191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191"/>
                <a:gd name="T11" fmla="*/ 21600 w 21600"/>
                <a:gd name="T12" fmla="*/ 21191 h 211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191" fill="none" extrusionOk="0">
                  <a:moveTo>
                    <a:pt x="4182" y="-1"/>
                  </a:moveTo>
                  <a:cubicBezTo>
                    <a:pt x="14303" y="1997"/>
                    <a:pt x="21600" y="10873"/>
                    <a:pt x="21600" y="21191"/>
                  </a:cubicBezTo>
                </a:path>
                <a:path w="21600" h="21191" stroke="0" extrusionOk="0">
                  <a:moveTo>
                    <a:pt x="4182" y="-1"/>
                  </a:moveTo>
                  <a:cubicBezTo>
                    <a:pt x="14303" y="1997"/>
                    <a:pt x="21600" y="10873"/>
                    <a:pt x="21600" y="21191"/>
                  </a:cubicBezTo>
                  <a:lnTo>
                    <a:pt x="0" y="21191"/>
                  </a:lnTo>
                  <a:lnTo>
                    <a:pt x="4182" y="-1"/>
                  </a:lnTo>
                  <a:close/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 type="triangle" w="sm" len="lg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</p:grpSp>
      <p:grpSp>
        <p:nvGrpSpPr>
          <p:cNvPr id="6" name="Group 187"/>
          <p:cNvGrpSpPr>
            <a:grpSpLocks/>
          </p:cNvGrpSpPr>
          <p:nvPr/>
        </p:nvGrpSpPr>
        <p:grpSpPr bwMode="auto">
          <a:xfrm>
            <a:off x="6280150" y="4608513"/>
            <a:ext cx="2286000" cy="1828800"/>
            <a:chOff x="3024" y="2976"/>
            <a:chExt cx="1440" cy="1152"/>
          </a:xfrm>
        </p:grpSpPr>
        <p:sp>
          <p:nvSpPr>
            <p:cNvPr id="149541" name="Rectangle 132"/>
            <p:cNvSpPr>
              <a:spLocks noChangeArrowheads="1"/>
            </p:cNvSpPr>
            <p:nvPr/>
          </p:nvSpPr>
          <p:spPr bwMode="auto">
            <a:xfrm>
              <a:off x="3024" y="2976"/>
              <a:ext cx="1440" cy="115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grpSp>
          <p:nvGrpSpPr>
            <p:cNvPr id="149542" name="Group 148"/>
            <p:cNvGrpSpPr>
              <a:grpSpLocks/>
            </p:cNvGrpSpPr>
            <p:nvPr/>
          </p:nvGrpSpPr>
          <p:grpSpPr bwMode="auto">
            <a:xfrm>
              <a:off x="3024" y="3085"/>
              <a:ext cx="1344" cy="1004"/>
              <a:chOff x="3024" y="3133"/>
              <a:chExt cx="1344" cy="1004"/>
            </a:xfrm>
          </p:grpSpPr>
          <p:sp>
            <p:nvSpPr>
              <p:cNvPr id="149543" name="Oval 149"/>
              <p:cNvSpPr>
                <a:spLocks noChangeArrowheads="1"/>
              </p:cNvSpPr>
              <p:nvPr/>
            </p:nvSpPr>
            <p:spPr bwMode="auto">
              <a:xfrm>
                <a:off x="3189" y="3133"/>
                <a:ext cx="912" cy="912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9544" name="Line 150"/>
              <p:cNvSpPr>
                <a:spLocks noChangeShapeType="1"/>
              </p:cNvSpPr>
              <p:nvPr/>
            </p:nvSpPr>
            <p:spPr bwMode="auto">
              <a:xfrm>
                <a:off x="3024" y="3613"/>
                <a:ext cx="1344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49545" name="Line 151"/>
              <p:cNvSpPr>
                <a:spLocks noChangeShapeType="1"/>
              </p:cNvSpPr>
              <p:nvPr/>
            </p:nvSpPr>
            <p:spPr bwMode="auto">
              <a:xfrm>
                <a:off x="3648" y="3133"/>
                <a:ext cx="0" cy="91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49548" name="Line 154"/>
              <p:cNvSpPr>
                <a:spLocks noChangeShapeType="1"/>
              </p:cNvSpPr>
              <p:nvPr/>
            </p:nvSpPr>
            <p:spPr bwMode="auto">
              <a:xfrm flipH="1">
                <a:off x="3648" y="3613"/>
                <a:ext cx="0" cy="43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49549" name="Arc 155"/>
              <p:cNvSpPr>
                <a:spLocks/>
              </p:cNvSpPr>
              <p:nvPr/>
            </p:nvSpPr>
            <p:spPr bwMode="auto">
              <a:xfrm rot="2754042" flipV="1">
                <a:off x="3891" y="3953"/>
                <a:ext cx="144" cy="223"/>
              </a:xfrm>
              <a:custGeom>
                <a:avLst/>
                <a:gdLst>
                  <a:gd name="T0" fmla="*/ 0 w 21600"/>
                  <a:gd name="T1" fmla="*/ 0 h 20082"/>
                  <a:gd name="T2" fmla="*/ 0 w 21600"/>
                  <a:gd name="T3" fmla="*/ 0 h 20082"/>
                  <a:gd name="T4" fmla="*/ 0 w 21600"/>
                  <a:gd name="T5" fmla="*/ 0 h 2008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0082"/>
                  <a:gd name="T11" fmla="*/ 21600 w 21600"/>
                  <a:gd name="T12" fmla="*/ 20082 h 200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0082" fill="none" extrusionOk="0">
                    <a:moveTo>
                      <a:pt x="7954" y="-1"/>
                    </a:moveTo>
                    <a:cubicBezTo>
                      <a:pt x="16190" y="3262"/>
                      <a:pt x="21600" y="11222"/>
                      <a:pt x="21600" y="20082"/>
                    </a:cubicBezTo>
                  </a:path>
                  <a:path w="21600" h="20082" stroke="0" extrusionOk="0">
                    <a:moveTo>
                      <a:pt x="7954" y="-1"/>
                    </a:moveTo>
                    <a:cubicBezTo>
                      <a:pt x="16190" y="3262"/>
                      <a:pt x="21600" y="11222"/>
                      <a:pt x="21600" y="20082"/>
                    </a:cubicBezTo>
                    <a:lnTo>
                      <a:pt x="0" y="20082"/>
                    </a:lnTo>
                    <a:lnTo>
                      <a:pt x="7954" y="-1"/>
                    </a:lnTo>
                    <a:close/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8" name="Group 186"/>
          <p:cNvGrpSpPr>
            <a:grpSpLocks/>
          </p:cNvGrpSpPr>
          <p:nvPr/>
        </p:nvGrpSpPr>
        <p:grpSpPr bwMode="auto">
          <a:xfrm>
            <a:off x="2165350" y="2779713"/>
            <a:ext cx="2286000" cy="1828800"/>
            <a:chOff x="432" y="1824"/>
            <a:chExt cx="1440" cy="1152"/>
          </a:xfrm>
        </p:grpSpPr>
        <p:sp>
          <p:nvSpPr>
            <p:cNvPr id="149530" name="Rectangle 133"/>
            <p:cNvSpPr>
              <a:spLocks noChangeArrowheads="1"/>
            </p:cNvSpPr>
            <p:nvPr/>
          </p:nvSpPr>
          <p:spPr bwMode="auto">
            <a:xfrm>
              <a:off x="432" y="1824"/>
              <a:ext cx="1440" cy="115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grpSp>
          <p:nvGrpSpPr>
            <p:cNvPr id="149531" name="Group 158"/>
            <p:cNvGrpSpPr>
              <a:grpSpLocks/>
            </p:cNvGrpSpPr>
            <p:nvPr/>
          </p:nvGrpSpPr>
          <p:grpSpPr bwMode="auto">
            <a:xfrm>
              <a:off x="480" y="1920"/>
              <a:ext cx="1344" cy="912"/>
              <a:chOff x="528" y="1872"/>
              <a:chExt cx="1344" cy="912"/>
            </a:xfrm>
          </p:grpSpPr>
          <p:sp>
            <p:nvSpPr>
              <p:cNvPr id="149532" name="Oval 159"/>
              <p:cNvSpPr>
                <a:spLocks noChangeArrowheads="1"/>
              </p:cNvSpPr>
              <p:nvPr/>
            </p:nvSpPr>
            <p:spPr bwMode="auto">
              <a:xfrm>
                <a:off x="693" y="1872"/>
                <a:ext cx="912" cy="912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9533" name="Line 160"/>
              <p:cNvSpPr>
                <a:spLocks noChangeShapeType="1"/>
              </p:cNvSpPr>
              <p:nvPr/>
            </p:nvSpPr>
            <p:spPr bwMode="auto">
              <a:xfrm>
                <a:off x="528" y="2352"/>
                <a:ext cx="1344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49534" name="Line 161"/>
              <p:cNvSpPr>
                <a:spLocks noChangeShapeType="1"/>
              </p:cNvSpPr>
              <p:nvPr/>
            </p:nvSpPr>
            <p:spPr bwMode="auto">
              <a:xfrm>
                <a:off x="1152" y="1872"/>
                <a:ext cx="0" cy="91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49537" name="Line 164"/>
              <p:cNvSpPr>
                <a:spLocks noChangeShapeType="1"/>
              </p:cNvSpPr>
              <p:nvPr/>
            </p:nvSpPr>
            <p:spPr bwMode="auto">
              <a:xfrm flipH="1">
                <a:off x="684" y="2352"/>
                <a:ext cx="468" cy="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49538" name="Arc 165"/>
              <p:cNvSpPr>
                <a:spLocks/>
              </p:cNvSpPr>
              <p:nvPr/>
            </p:nvSpPr>
            <p:spPr bwMode="auto">
              <a:xfrm rot="7315052" flipV="1">
                <a:off x="579" y="2452"/>
                <a:ext cx="144" cy="235"/>
              </a:xfrm>
              <a:custGeom>
                <a:avLst/>
                <a:gdLst>
                  <a:gd name="T0" fmla="*/ 0 w 21600"/>
                  <a:gd name="T1" fmla="*/ 0 h 21191"/>
                  <a:gd name="T2" fmla="*/ 0 w 21600"/>
                  <a:gd name="T3" fmla="*/ 0 h 21191"/>
                  <a:gd name="T4" fmla="*/ 0 w 21600"/>
                  <a:gd name="T5" fmla="*/ 0 h 21191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191"/>
                  <a:gd name="T11" fmla="*/ 21600 w 21600"/>
                  <a:gd name="T12" fmla="*/ 21191 h 2119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191" fill="none" extrusionOk="0">
                    <a:moveTo>
                      <a:pt x="4182" y="-1"/>
                    </a:moveTo>
                    <a:cubicBezTo>
                      <a:pt x="14303" y="1997"/>
                      <a:pt x="21600" y="10873"/>
                      <a:pt x="21600" y="21191"/>
                    </a:cubicBezTo>
                  </a:path>
                  <a:path w="21600" h="21191" stroke="0" extrusionOk="0">
                    <a:moveTo>
                      <a:pt x="4182" y="-1"/>
                    </a:moveTo>
                    <a:cubicBezTo>
                      <a:pt x="14303" y="1997"/>
                      <a:pt x="21600" y="10873"/>
                      <a:pt x="21600" y="21191"/>
                    </a:cubicBezTo>
                    <a:lnTo>
                      <a:pt x="0" y="21191"/>
                    </a:lnTo>
                    <a:lnTo>
                      <a:pt x="4182" y="-1"/>
                    </a:lnTo>
                    <a:close/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0" name="Group 188"/>
          <p:cNvGrpSpPr>
            <a:grpSpLocks/>
          </p:cNvGrpSpPr>
          <p:nvPr/>
        </p:nvGrpSpPr>
        <p:grpSpPr bwMode="auto">
          <a:xfrm>
            <a:off x="6280150" y="2779713"/>
            <a:ext cx="2286000" cy="1828800"/>
            <a:chOff x="3024" y="1824"/>
            <a:chExt cx="1440" cy="1152"/>
          </a:xfrm>
        </p:grpSpPr>
        <p:sp>
          <p:nvSpPr>
            <p:cNvPr id="149518" name="Rectangle 131"/>
            <p:cNvSpPr>
              <a:spLocks noChangeArrowheads="1"/>
            </p:cNvSpPr>
            <p:nvPr/>
          </p:nvSpPr>
          <p:spPr bwMode="auto">
            <a:xfrm>
              <a:off x="3024" y="1824"/>
              <a:ext cx="1440" cy="115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grpSp>
          <p:nvGrpSpPr>
            <p:cNvPr id="149520" name="Group 169"/>
            <p:cNvGrpSpPr>
              <a:grpSpLocks/>
            </p:cNvGrpSpPr>
            <p:nvPr/>
          </p:nvGrpSpPr>
          <p:grpSpPr bwMode="auto">
            <a:xfrm>
              <a:off x="3024" y="1968"/>
              <a:ext cx="1344" cy="960"/>
              <a:chOff x="3024" y="1872"/>
              <a:chExt cx="1344" cy="960"/>
            </a:xfrm>
          </p:grpSpPr>
          <p:sp>
            <p:nvSpPr>
              <p:cNvPr id="149522" name="Oval 170"/>
              <p:cNvSpPr>
                <a:spLocks noChangeArrowheads="1"/>
              </p:cNvSpPr>
              <p:nvPr/>
            </p:nvSpPr>
            <p:spPr bwMode="auto">
              <a:xfrm>
                <a:off x="3189" y="1920"/>
                <a:ext cx="912" cy="912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9523" name="Line 171"/>
              <p:cNvSpPr>
                <a:spLocks noChangeShapeType="1"/>
              </p:cNvSpPr>
              <p:nvPr/>
            </p:nvSpPr>
            <p:spPr bwMode="auto">
              <a:xfrm>
                <a:off x="3024" y="2400"/>
                <a:ext cx="13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49524" name="Line 172"/>
              <p:cNvSpPr>
                <a:spLocks noChangeShapeType="1"/>
              </p:cNvSpPr>
              <p:nvPr/>
            </p:nvSpPr>
            <p:spPr bwMode="auto">
              <a:xfrm>
                <a:off x="3648" y="1920"/>
                <a:ext cx="0" cy="91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49527" name="Line 175"/>
              <p:cNvSpPr>
                <a:spLocks noChangeShapeType="1"/>
              </p:cNvSpPr>
              <p:nvPr/>
            </p:nvSpPr>
            <p:spPr bwMode="auto">
              <a:xfrm>
                <a:off x="3648" y="2400"/>
                <a:ext cx="52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49528" name="Arc 176"/>
              <p:cNvSpPr>
                <a:spLocks/>
              </p:cNvSpPr>
              <p:nvPr/>
            </p:nvSpPr>
            <p:spPr bwMode="auto">
              <a:xfrm rot="17845968" flipV="1">
                <a:off x="4078" y="1826"/>
                <a:ext cx="144" cy="235"/>
              </a:xfrm>
              <a:custGeom>
                <a:avLst/>
                <a:gdLst>
                  <a:gd name="T0" fmla="*/ 0 w 21600"/>
                  <a:gd name="T1" fmla="*/ 0 h 21191"/>
                  <a:gd name="T2" fmla="*/ 0 w 21600"/>
                  <a:gd name="T3" fmla="*/ 0 h 21191"/>
                  <a:gd name="T4" fmla="*/ 0 w 21600"/>
                  <a:gd name="T5" fmla="*/ 0 h 21191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191"/>
                  <a:gd name="T11" fmla="*/ 21600 w 21600"/>
                  <a:gd name="T12" fmla="*/ 21191 h 2119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191" fill="none" extrusionOk="0">
                    <a:moveTo>
                      <a:pt x="4182" y="-1"/>
                    </a:moveTo>
                    <a:cubicBezTo>
                      <a:pt x="14303" y="1997"/>
                      <a:pt x="21600" y="10873"/>
                      <a:pt x="21600" y="21191"/>
                    </a:cubicBezTo>
                  </a:path>
                  <a:path w="21600" h="21191" stroke="0" extrusionOk="0">
                    <a:moveTo>
                      <a:pt x="4182" y="-1"/>
                    </a:moveTo>
                    <a:cubicBezTo>
                      <a:pt x="14303" y="1997"/>
                      <a:pt x="21600" y="10873"/>
                      <a:pt x="21600" y="21191"/>
                    </a:cubicBezTo>
                    <a:lnTo>
                      <a:pt x="0" y="21191"/>
                    </a:lnTo>
                    <a:lnTo>
                      <a:pt x="4182" y="-1"/>
                    </a:lnTo>
                    <a:close/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/>
              <p:cNvSpPr/>
              <p:nvPr/>
            </p:nvSpPr>
            <p:spPr>
              <a:xfrm>
                <a:off x="2365596" y="2236654"/>
                <a:ext cx="17994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8" name="矩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596" y="2236654"/>
                <a:ext cx="1799403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4451350" y="3358961"/>
                <a:ext cx="13830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50" y="3358961"/>
                <a:ext cx="1383007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/>
              <p:cNvSpPr/>
              <p:nvPr/>
            </p:nvSpPr>
            <p:spPr>
              <a:xfrm>
                <a:off x="8565575" y="3559126"/>
                <a:ext cx="13727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0" name="矩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575" y="3559126"/>
                <a:ext cx="1372748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>
              <a:xfrm>
                <a:off x="4447759" y="5224985"/>
                <a:ext cx="1386598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759" y="5224985"/>
                <a:ext cx="1386598" cy="824456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>
              <a:xfrm>
                <a:off x="8565575" y="5093223"/>
                <a:ext cx="1685526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575" y="5093223"/>
                <a:ext cx="1685526" cy="824456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>
              <a:xfrm>
                <a:off x="9744141" y="1214738"/>
                <a:ext cx="485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141" y="1214738"/>
                <a:ext cx="485710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6642281" y="385159"/>
                <a:ext cx="490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281" y="385159"/>
                <a:ext cx="490583" cy="5232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6287975" y="1600931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975" y="1600931"/>
                <a:ext cx="534890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7602317" y="557040"/>
                <a:ext cx="4999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317" y="557040"/>
                <a:ext cx="499944" cy="5232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6287599" y="804397"/>
                <a:ext cx="515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599" y="804397"/>
                <a:ext cx="515206" cy="5232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>
              <a:xfrm>
                <a:off x="6010975" y="2031029"/>
                <a:ext cx="7829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975" y="2031029"/>
                <a:ext cx="782907" cy="52322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/>
              <p:cNvSpPr/>
              <p:nvPr/>
            </p:nvSpPr>
            <p:spPr>
              <a:xfrm>
                <a:off x="7178134" y="1517773"/>
                <a:ext cx="4932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9" name="矩形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34" y="1517773"/>
                <a:ext cx="493212" cy="523220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/>
              <p:cNvSpPr/>
              <p:nvPr/>
            </p:nvSpPr>
            <p:spPr>
              <a:xfrm>
                <a:off x="7502833" y="1256163"/>
                <a:ext cx="4859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0" name="矩形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833" y="1256163"/>
                <a:ext cx="485902" cy="523220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/>
              <p:cNvSpPr/>
              <p:nvPr/>
            </p:nvSpPr>
            <p:spPr>
              <a:xfrm>
                <a:off x="7511272" y="2651454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1" name="矩形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272" y="2651454"/>
                <a:ext cx="553228" cy="523220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/>
              <p:cNvSpPr/>
              <p:nvPr/>
            </p:nvSpPr>
            <p:spPr>
              <a:xfrm>
                <a:off x="8092724" y="1512482"/>
                <a:ext cx="4605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2" name="矩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724" y="1512482"/>
                <a:ext cx="460574" cy="523220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/>
              <p:cNvSpPr/>
              <p:nvPr/>
            </p:nvSpPr>
            <p:spPr>
              <a:xfrm>
                <a:off x="8659375" y="1595438"/>
                <a:ext cx="4761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3" name="矩形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375" y="1595438"/>
                <a:ext cx="476156" cy="523220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/>
              <p:cNvSpPr/>
              <p:nvPr/>
            </p:nvSpPr>
            <p:spPr>
              <a:xfrm>
                <a:off x="2148882" y="4716520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4" name="矩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882" y="4716520"/>
                <a:ext cx="553228" cy="523220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/>
              <p:cNvSpPr/>
              <p:nvPr/>
            </p:nvSpPr>
            <p:spPr>
              <a:xfrm>
                <a:off x="2373905" y="4027427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05" y="4027427"/>
                <a:ext cx="553228" cy="523220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/>
              <p:cNvSpPr/>
              <p:nvPr/>
            </p:nvSpPr>
            <p:spPr>
              <a:xfrm>
                <a:off x="7816174" y="5715983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6" name="矩形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174" y="5715983"/>
                <a:ext cx="553228" cy="523220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/>
              <p:cNvSpPr/>
              <p:nvPr/>
            </p:nvSpPr>
            <p:spPr>
              <a:xfrm>
                <a:off x="4024696" y="3166586"/>
                <a:ext cx="490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7" name="矩形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696" y="3166586"/>
                <a:ext cx="490583" cy="523220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 107"/>
              <p:cNvSpPr/>
              <p:nvPr/>
            </p:nvSpPr>
            <p:spPr>
              <a:xfrm>
                <a:off x="2823831" y="3224783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8" name="矩形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831" y="3224783"/>
                <a:ext cx="534890" cy="523220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/>
              <p:cNvSpPr/>
              <p:nvPr/>
            </p:nvSpPr>
            <p:spPr>
              <a:xfrm>
                <a:off x="3919707" y="5151739"/>
                <a:ext cx="490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9" name="矩形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707" y="5151739"/>
                <a:ext cx="490583" cy="523220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矩形 109"/>
              <p:cNvSpPr/>
              <p:nvPr/>
            </p:nvSpPr>
            <p:spPr>
              <a:xfrm>
                <a:off x="2718842" y="5209936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0" name="矩形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842" y="5209936"/>
                <a:ext cx="534890" cy="523220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>
              <a:xfrm>
                <a:off x="8077719" y="3303341"/>
                <a:ext cx="490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19" y="3303341"/>
                <a:ext cx="490583" cy="523220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/>
              <p:cNvSpPr/>
              <p:nvPr/>
            </p:nvSpPr>
            <p:spPr>
              <a:xfrm>
                <a:off x="6839734" y="3405302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2" name="矩形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734" y="3405302"/>
                <a:ext cx="534890" cy="523220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8017139" y="5035887"/>
                <a:ext cx="490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139" y="5035887"/>
                <a:ext cx="490583" cy="523220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/>
              <p:cNvSpPr/>
              <p:nvPr/>
            </p:nvSpPr>
            <p:spPr>
              <a:xfrm>
                <a:off x="6816274" y="5094084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4" name="矩形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274" y="5094084"/>
                <a:ext cx="534890" cy="523220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>
              <a:xfrm>
                <a:off x="2430080" y="3161416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080" y="3161416"/>
                <a:ext cx="515206" cy="578300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/>
              <p:cNvSpPr/>
              <p:nvPr/>
            </p:nvSpPr>
            <p:spPr>
              <a:xfrm>
                <a:off x="3076156" y="4978130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6" name="矩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156" y="4978130"/>
                <a:ext cx="515206" cy="578300"/>
              </a:xfrm>
              <a:prstGeom prst="rect">
                <a:avLst/>
              </a:prstGeom>
              <a:blipFill>
                <a:blip r:embed="rId6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>
              <a:xfrm>
                <a:off x="7393572" y="3341633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572" y="3341633"/>
                <a:ext cx="515206" cy="578300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>
              <a:xfrm>
                <a:off x="7196076" y="5578579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076" y="5578579"/>
                <a:ext cx="515206" cy="578300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10355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1575" name="Text Box 7"/>
              <p:cNvSpPr txBox="1">
                <a:spLocks noChangeArrowheads="1"/>
              </p:cNvSpPr>
              <p:nvPr/>
            </p:nvSpPr>
            <p:spPr bwMode="auto">
              <a:xfrm>
                <a:off x="532839" y="330173"/>
                <a:ext cx="10341990" cy="1384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  <a:defRPr kumimoji="1" sz="2800">
                    <a:solidFill>
                      <a:srgbClr val="0000FF"/>
                    </a:solidFill>
                    <a:latin typeface="+mn-lt"/>
                    <a:ea typeface="+mn-ea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/>
                  <a:t>例</a:t>
                </a:r>
                <a:r>
                  <a:rPr lang="en-US" altLang="zh-CN" dirty="0"/>
                  <a:t>11.2</a:t>
                </a:r>
                <a:r>
                  <a:rPr lang="zh-CN" altLang="en-US" dirty="0"/>
                  <a:t>：平面简谐波的表达式为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  <m:func>
                      <m:funcPr>
                        <m:ctrlPr>
                          <a:rPr lang="en-US" altLang="zh-CN" b="0" i="1" smtClean="0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，求：</a:t>
                </a:r>
                <a:r>
                  <a:rPr lang="en-US" altLang="zh-CN" dirty="0"/>
                  <a:t>(1)</a:t>
                </a:r>
                <a:r>
                  <a:rPr lang="zh-CN" altLang="en-US" dirty="0"/>
                  <a:t>此波的振幅、波速、频率和波长；</a:t>
                </a:r>
                <a:r>
                  <a:rPr lang="en-US" altLang="zh-CN" dirty="0"/>
                  <a:t>(2)</a:t>
                </a:r>
                <a:r>
                  <a:rPr lang="zh-CN" altLang="en-US" dirty="0"/>
                  <a:t>各质点的最大振动速度和最大振动加速度；</a:t>
                </a:r>
                <a:r>
                  <a:rPr lang="en-US" altLang="zh-CN" dirty="0"/>
                  <a:t>(3)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处二质元的相位差。</a:t>
                </a:r>
              </a:p>
            </p:txBody>
          </p:sp>
        </mc:Choice>
        <mc:Fallback xmlns="">
          <p:sp>
            <p:nvSpPr>
              <p:cNvPr id="15157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2839" y="330173"/>
                <a:ext cx="10341990" cy="1384995"/>
              </a:xfrm>
              <a:prstGeom prst="rect">
                <a:avLst/>
              </a:prstGeom>
              <a:blipFill>
                <a:blip r:embed="rId3"/>
                <a:stretch>
                  <a:fillRect l="-1179" t="-4405" r="-1179" b="-114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 Box 16"/>
          <p:cNvSpPr txBox="1">
            <a:spLocks noChangeArrowheads="1"/>
          </p:cNvSpPr>
          <p:nvPr/>
        </p:nvSpPr>
        <p:spPr bwMode="auto">
          <a:xfrm>
            <a:off x="532839" y="1740538"/>
            <a:ext cx="53673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解：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(1)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由题意知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3694926" y="2285020"/>
                <a:ext cx="4410502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50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926" y="2285020"/>
                <a:ext cx="4410502" cy="8302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395252" y="1719290"/>
                <a:ext cx="44893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252" y="1719290"/>
                <a:ext cx="44893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>
                <a:spLocks noChangeArrowheads="1"/>
              </p:cNvSpPr>
              <p:nvPr/>
            </p:nvSpPr>
            <p:spPr bwMode="auto">
              <a:xfrm>
                <a:off x="532839" y="3118655"/>
                <a:ext cx="896117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  <a:defRPr kumimoji="1" sz="2800">
                    <a:solidFill>
                      <a:srgbClr val="0000FF"/>
                    </a:solidFill>
                    <a:latin typeface="+mn-lt"/>
                    <a:ea typeface="+mn-ea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/>
                  <a:t>与波函数表达式相比较知，此波沿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轴正向传播，而</a:t>
                </a: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2839" y="3118655"/>
                <a:ext cx="8961179" cy="523220"/>
              </a:xfrm>
              <a:prstGeom prst="rect">
                <a:avLst/>
              </a:prstGeom>
              <a:blipFill>
                <a:blip r:embed="rId6"/>
                <a:stretch>
                  <a:fillRect l="-1361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198760" y="3659261"/>
                <a:ext cx="19600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760" y="3659261"/>
                <a:ext cx="196002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395252" y="3659261"/>
                <a:ext cx="18376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252" y="3659261"/>
                <a:ext cx="183768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5105255" y="3659261"/>
                <a:ext cx="12567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𝜋𝜈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255" y="3659261"/>
                <a:ext cx="12567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6477836" y="3659261"/>
                <a:ext cx="17826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836" y="3659261"/>
                <a:ext cx="178266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8453885" y="3659261"/>
                <a:ext cx="20210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885" y="3659261"/>
                <a:ext cx="202106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1198760" y="4210510"/>
                <a:ext cx="24850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760" y="4210510"/>
                <a:ext cx="248503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/>
          <p:cNvSpPr txBox="1">
            <a:spLocks noChangeArrowheads="1"/>
          </p:cNvSpPr>
          <p:nvPr/>
        </p:nvSpPr>
        <p:spPr bwMode="auto">
          <a:xfrm>
            <a:off x="532839" y="4733076"/>
            <a:ext cx="43348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just" eaLnBrk="1" hangingPunct="1">
              <a:spcBef>
                <a:spcPct val="50000"/>
              </a:spcBef>
              <a:buClrTx/>
              <a:buSzTx/>
              <a:buFontTx/>
              <a:buNone/>
              <a:defRPr kumimoji="1" sz="2800">
                <a:solidFill>
                  <a:srgbClr val="0000FF"/>
                </a:solidFill>
                <a:latin typeface="+mn-lt"/>
                <a:ea typeface="+mn-ea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(2)质点的最大振动速度为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4926783" y="4710948"/>
                <a:ext cx="20410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783" y="4710948"/>
                <a:ext cx="204107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4926246" y="5324358"/>
                <a:ext cx="22053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246" y="5324358"/>
                <a:ext cx="220534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6848377" y="4728968"/>
                <a:ext cx="28648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=15.7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377" y="4728968"/>
                <a:ext cx="286482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6959664" y="5298821"/>
                <a:ext cx="3135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=4.93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64" y="5298821"/>
                <a:ext cx="313540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532839" y="5328466"/>
            <a:ext cx="41163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just" eaLnBrk="1" hangingPunct="1">
              <a:spcBef>
                <a:spcPct val="50000"/>
              </a:spcBef>
              <a:buClrTx/>
              <a:buSzTx/>
              <a:buFontTx/>
              <a:buNone/>
              <a:defRPr kumimoji="1" sz="2800">
                <a:solidFill>
                  <a:srgbClr val="0000FF"/>
                </a:solidFill>
                <a:latin typeface="+mn-lt"/>
                <a:ea typeface="+mn-ea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质元的最大振动加速度为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532839" y="6023874"/>
            <a:ext cx="18607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(3)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相位差</a:t>
            </a:r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6163891" y="6018685"/>
            <a:ext cx="49669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just" eaLnBrk="1" hangingPunct="1">
              <a:spcBef>
                <a:spcPct val="50000"/>
              </a:spcBef>
              <a:buClrTx/>
              <a:buSzTx/>
              <a:buFontTx/>
              <a:buNone/>
              <a:defRPr kumimoji="1" sz="2800">
                <a:solidFill>
                  <a:srgbClr val="0000FF"/>
                </a:solidFill>
                <a:latin typeface="+mn-lt"/>
                <a:ea typeface="+mn-ea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这两个质元的振动相位相反。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181017" y="5875607"/>
                <a:ext cx="3090783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017" y="5875607"/>
                <a:ext cx="3090783" cy="83029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023771" y="6046714"/>
                <a:ext cx="11401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771" y="6046714"/>
                <a:ext cx="114012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05479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75" grpId="0"/>
      <p:bldP spid="38" grpId="0"/>
      <p:bldP spid="40" grpId="0"/>
      <p:bldP spid="2" grpId="0"/>
      <p:bldP spid="27" grpId="0"/>
      <p:bldP spid="3" grpId="0"/>
      <p:bldP spid="4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18" grpId="0"/>
      <p:bldP spid="19" grpId="0"/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0" y="1134737"/>
            <a:ext cx="12197665" cy="5723263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048442" y="252859"/>
            <a:ext cx="10143560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27" name="矩形 26"/>
          <p:cNvSpPr/>
          <p:nvPr/>
        </p:nvSpPr>
        <p:spPr>
          <a:xfrm>
            <a:off x="1677555" y="1413204"/>
            <a:ext cx="8842553" cy="584771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引言</a:t>
            </a:r>
            <a:endParaRPr lang="en-US" altLang="zh-CN" sz="3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" name="组 41"/>
          <p:cNvGrpSpPr/>
          <p:nvPr/>
        </p:nvGrpSpPr>
        <p:grpSpPr>
          <a:xfrm>
            <a:off x="9284090" y="252856"/>
            <a:ext cx="2907908" cy="563245"/>
            <a:chOff x="9284089" y="252855"/>
            <a:chExt cx="2907908" cy="563245"/>
          </a:xfrm>
        </p:grpSpPr>
        <p:grpSp>
          <p:nvGrpSpPr>
            <p:cNvPr id="29" name="组 4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31" name="组 49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35" name="圆角矩形 3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圆角矩形 3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圆角矩形 3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33" name="圆角矩形 3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Freeform 96"/>
                <p:cNvSpPr/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solidFill>
                      <a:srgbClr val="AD1C21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0" name="文本框 29"/>
            <p:cNvSpPr txBox="1"/>
            <p:nvPr/>
          </p:nvSpPr>
          <p:spPr>
            <a:xfrm>
              <a:off x="9284089" y="252855"/>
              <a:ext cx="2170011" cy="563245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r"/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591760" y="2075887"/>
            <a:ext cx="11248198" cy="3970316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just"/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振动是物质的一种很普遍的运动形式，物体在一定位置附近作的周期性往复运动叫做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机械振动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，振动在空间的传播过程叫做波动。由机械振动形成的波动称为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机械波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。波动也是常见的物质运动形式。这两种运动形式有内在关联性。例如，声带的振动通过气流的疏密变化促成声音的传播。</a:t>
            </a:r>
          </a:p>
          <a:p>
            <a:pPr algn="just"/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上一章和本章从最简单的机械振动、机械波入手研究振动与波的基本规律，使其成为研究更复杂运动的基础。</a:t>
            </a:r>
          </a:p>
          <a:p>
            <a:pPr algn="just"/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本章主要内容有机械波中的平面简谐波的波函数、波的能量、波的叠加原理，以及干涉、衍射现象等。</a:t>
            </a:r>
          </a:p>
        </p:txBody>
      </p:sp>
      <p:sp>
        <p:nvSpPr>
          <p:cNvPr id="21" name="Freeform 96"/>
          <p:cNvSpPr/>
          <p:nvPr/>
        </p:nvSpPr>
        <p:spPr bwMode="auto">
          <a:xfrm>
            <a:off x="76279" y="369238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rgbClr val="AD1C21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91516" y="267581"/>
            <a:ext cx="1544033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机械波</a:t>
            </a:r>
          </a:p>
        </p:txBody>
      </p:sp>
    </p:spTree>
    <p:extLst>
      <p:ext uri="{BB962C8B-B14F-4D97-AF65-F5344CB8AC3E}">
        <p14:creationId xmlns:p14="http://schemas.microsoft.com/office/powerpoint/2010/main" val="17051916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1575" name="Text Box 7"/>
              <p:cNvSpPr txBox="1">
                <a:spLocks noChangeArrowheads="1"/>
              </p:cNvSpPr>
              <p:nvPr/>
            </p:nvSpPr>
            <p:spPr bwMode="auto">
              <a:xfrm>
                <a:off x="543182" y="330173"/>
                <a:ext cx="10098314" cy="1815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  <a:defRPr kumimoji="1" sz="2800">
                    <a:solidFill>
                      <a:srgbClr val="0000FF"/>
                    </a:solidFill>
                    <a:latin typeface="+mn-lt"/>
                    <a:ea typeface="+mn-ea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例</a:t>
                </a:r>
                <a:r>
                  <a:rPr lang="en-US" altLang="zh-CN" dirty="0"/>
                  <a:t>11.3</a:t>
                </a:r>
                <a:r>
                  <a:rPr lang="zh-CN" altLang="en-US" dirty="0"/>
                  <a:t>：一平面简谐波以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的速率沿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轴正方向传播，已知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时波形如图所示。</a:t>
                </a:r>
                <a:endParaRPr lang="en-US" altLang="zh-CN" dirty="0"/>
              </a:p>
              <a:p>
                <a:pPr>
                  <a:spcBef>
                    <a:spcPts val="0"/>
                  </a:spcBef>
                </a:pPr>
                <a:r>
                  <a:rPr lang="en-US" altLang="zh-CN" dirty="0"/>
                  <a:t>(1)</a:t>
                </a:r>
                <a:r>
                  <a:rPr lang="zh-CN" altLang="en-US" dirty="0"/>
                  <a:t>写出坐标原点的振动方程；</a:t>
                </a:r>
                <a:endParaRPr lang="en-US" altLang="zh-CN" dirty="0"/>
              </a:p>
              <a:p>
                <a:pPr>
                  <a:spcBef>
                    <a:spcPts val="0"/>
                  </a:spcBef>
                </a:pPr>
                <a:r>
                  <a:rPr lang="en-US" altLang="zh-CN" dirty="0"/>
                  <a:t>(2)</a:t>
                </a:r>
                <a:r>
                  <a:rPr lang="zh-CN" altLang="en-US" dirty="0"/>
                  <a:t>写出波动方程。</a:t>
                </a:r>
              </a:p>
            </p:txBody>
          </p:sp>
        </mc:Choice>
        <mc:Fallback xmlns="">
          <p:sp>
            <p:nvSpPr>
              <p:cNvPr id="15157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182" y="330173"/>
                <a:ext cx="10098314" cy="1815882"/>
              </a:xfrm>
              <a:prstGeom prst="rect">
                <a:avLst/>
              </a:prstGeom>
              <a:blipFill>
                <a:blip r:embed="rId3"/>
                <a:stretch>
                  <a:fillRect l="-1207" t="-3356" r="-1207" b="-83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543183" y="2318248"/>
            <a:ext cx="26693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just" eaLnBrk="1" hangingPunct="1">
              <a:spcBef>
                <a:spcPct val="50000"/>
              </a:spcBef>
              <a:buClrTx/>
              <a:buSzTx/>
              <a:buFontTx/>
              <a:buNone/>
              <a:defRPr kumimoji="1" sz="2800">
                <a:solidFill>
                  <a:srgbClr val="0000FF"/>
                </a:solidFill>
                <a:latin typeface="+mn-lt"/>
                <a:ea typeface="+mn-ea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解： 由图看出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" t="5247" r="4132" b="2399"/>
          <a:stretch/>
        </p:blipFill>
        <p:spPr>
          <a:xfrm>
            <a:off x="6010835" y="1053617"/>
            <a:ext cx="4854388" cy="3052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252548" y="2936549"/>
                <a:ext cx="19600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548" y="2936549"/>
                <a:ext cx="196002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377184" y="2936549"/>
                <a:ext cx="17961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184" y="2936549"/>
                <a:ext cx="179619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252548" y="3459769"/>
                <a:ext cx="2891561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548" y="3459769"/>
                <a:ext cx="2891561" cy="9105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252548" y="4370339"/>
                <a:ext cx="401552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548" y="4370339"/>
                <a:ext cx="4015523" cy="898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43182" y="5280909"/>
                <a:ext cx="91387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8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  <m:r>
                      <a:rPr kumimoji="1" lang="en-US" altLang="zh-CN" sz="28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=3</m:t>
                    </m:r>
                    <m:r>
                      <a:rPr kumimoji="1" lang="en-US" altLang="zh-CN" sz="28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𝑠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时，坐标原点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，由旋转矢量图知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82" y="5280909"/>
                <a:ext cx="9138700" cy="523220"/>
              </a:xfrm>
              <a:prstGeom prst="rect">
                <a:avLst/>
              </a:prstGeom>
              <a:blipFill>
                <a:blip r:embed="rId9"/>
                <a:stretch>
                  <a:fillRect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521" y="4365339"/>
            <a:ext cx="2247900" cy="2324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232560" y="5762971"/>
                <a:ext cx="1696234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560" y="5762971"/>
                <a:ext cx="1696234" cy="8244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98448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75" grpId="0"/>
      <p:bldP spid="27" grpId="0"/>
      <p:bldP spid="22" grpId="0"/>
      <p:bldP spid="23" grpId="0"/>
      <p:bldP spid="24" grpId="0"/>
      <p:bldP spid="25" grpId="0"/>
      <p:bldP spid="6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543182" y="2318248"/>
            <a:ext cx="54810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just" eaLnBrk="1" hangingPunct="1">
              <a:spcBef>
                <a:spcPct val="50000"/>
              </a:spcBef>
              <a:buClrTx/>
              <a:buSzTx/>
              <a:buFontTx/>
              <a:buNone/>
              <a:defRPr kumimoji="1" sz="2800">
                <a:solidFill>
                  <a:srgbClr val="0000FF"/>
                </a:solidFill>
                <a:latin typeface="+mn-lt"/>
                <a:ea typeface="+mn-ea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因此坐标原点的振动方程为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252548" y="449021"/>
                <a:ext cx="1696234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548" y="449021"/>
                <a:ext cx="1696234" cy="8244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3629739" y="620218"/>
                <a:ext cx="31973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3+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739" y="620218"/>
                <a:ext cx="31973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808378" y="1355420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1613897" y="1321436"/>
                <a:ext cx="2645916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3+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897" y="1321436"/>
                <a:ext cx="2645916" cy="8244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4790534" y="1470227"/>
                <a:ext cx="16507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34" y="1470227"/>
                <a:ext cx="165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256090" y="2841468"/>
                <a:ext cx="3681585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090" y="2841468"/>
                <a:ext cx="3681585" cy="8244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543182" y="3933370"/>
            <a:ext cx="19880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just" eaLnBrk="1" hangingPunct="1">
              <a:spcBef>
                <a:spcPct val="50000"/>
              </a:spcBef>
              <a:buClrTx/>
              <a:buSzTx/>
              <a:buFontTx/>
              <a:buNone/>
              <a:defRPr kumimoji="1" sz="2800">
                <a:solidFill>
                  <a:srgbClr val="0000FF"/>
                </a:solidFill>
                <a:latin typeface="+mn-lt"/>
                <a:ea typeface="+mn-ea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波动方程为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256090" y="4575442"/>
                <a:ext cx="4572727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6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090" y="4575442"/>
                <a:ext cx="4572727" cy="8302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66744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8" grpId="0"/>
      <p:bldP spid="31" grpId="0"/>
      <p:bldP spid="32" grpId="0"/>
      <p:bldP spid="33" grpId="0"/>
      <p:bldP spid="34" grpId="0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7509852" y="2966484"/>
            <a:ext cx="3810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1575" name="Text Box 7"/>
              <p:cNvSpPr txBox="1">
                <a:spLocks noChangeArrowheads="1"/>
              </p:cNvSpPr>
              <p:nvPr/>
            </p:nvSpPr>
            <p:spPr bwMode="auto">
              <a:xfrm>
                <a:off x="532839" y="475452"/>
                <a:ext cx="9016110" cy="14496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05000"/>
                  </a:lnSpc>
                  <a:spcBef>
                    <a:spcPct val="500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例：一平面简谐波沿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轴正方向传播， 已知振幅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2.0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。在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时坐标原点处的质点位于平衡位置沿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轴正方向运动。求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）波函数；</a:t>
                </a:r>
              </a:p>
            </p:txBody>
          </p:sp>
        </mc:Choice>
        <mc:Fallback xmlns="">
          <p:sp>
            <p:nvSpPr>
              <p:cNvPr id="15157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2839" y="475452"/>
                <a:ext cx="9016110" cy="1449628"/>
              </a:xfrm>
              <a:prstGeom prst="rect">
                <a:avLst/>
              </a:prstGeom>
              <a:blipFill>
                <a:blip r:embed="rId3"/>
                <a:stretch>
                  <a:fillRect l="-1352" t="-5042" r="-1420" b="-882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 Box 16"/>
          <p:cNvSpPr txBox="1">
            <a:spLocks noChangeArrowheads="1"/>
          </p:cNvSpPr>
          <p:nvPr/>
        </p:nvSpPr>
        <p:spPr bwMode="auto">
          <a:xfrm>
            <a:off x="532839" y="2054227"/>
            <a:ext cx="53673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解：写出波函数的标准式</a:t>
            </a:r>
          </a:p>
        </p:txBody>
      </p: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532839" y="2832895"/>
            <a:ext cx="2644775" cy="2514600"/>
            <a:chOff x="336" y="1837"/>
            <a:chExt cx="1666" cy="1584"/>
          </a:xfrm>
        </p:grpSpPr>
        <p:sp>
          <p:nvSpPr>
            <p:cNvPr id="151563" name="Rectangle 18"/>
            <p:cNvSpPr>
              <a:spLocks noChangeArrowheads="1"/>
            </p:cNvSpPr>
            <p:nvPr/>
          </p:nvSpPr>
          <p:spPr bwMode="auto">
            <a:xfrm>
              <a:off x="336" y="1837"/>
              <a:ext cx="1666" cy="158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151564" name="Oval 19"/>
            <p:cNvSpPr>
              <a:spLocks noChangeArrowheads="1"/>
            </p:cNvSpPr>
            <p:nvPr/>
          </p:nvSpPr>
          <p:spPr bwMode="auto">
            <a:xfrm>
              <a:off x="672" y="2077"/>
              <a:ext cx="912" cy="912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151565" name="Line 20"/>
            <p:cNvSpPr>
              <a:spLocks noChangeShapeType="1"/>
            </p:cNvSpPr>
            <p:nvPr/>
          </p:nvSpPr>
          <p:spPr bwMode="auto">
            <a:xfrm>
              <a:off x="480" y="2557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51566" name="Line 21"/>
            <p:cNvSpPr>
              <a:spLocks noChangeShapeType="1"/>
            </p:cNvSpPr>
            <p:nvPr/>
          </p:nvSpPr>
          <p:spPr bwMode="auto">
            <a:xfrm>
              <a:off x="1118" y="2077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51568" name="Line 23"/>
            <p:cNvSpPr>
              <a:spLocks noChangeShapeType="1"/>
            </p:cNvSpPr>
            <p:nvPr/>
          </p:nvSpPr>
          <p:spPr bwMode="auto">
            <a:xfrm flipH="1">
              <a:off x="1118" y="2557"/>
              <a:ext cx="0" cy="43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51569" name="Arc 24"/>
            <p:cNvSpPr>
              <a:spLocks/>
            </p:cNvSpPr>
            <p:nvPr/>
          </p:nvSpPr>
          <p:spPr bwMode="auto">
            <a:xfrm rot="2754042" flipV="1">
              <a:off x="1347" y="2945"/>
              <a:ext cx="144" cy="223"/>
            </a:xfrm>
            <a:custGeom>
              <a:avLst/>
              <a:gdLst>
                <a:gd name="T0" fmla="*/ 0 w 21600"/>
                <a:gd name="T1" fmla="*/ 0 h 20082"/>
                <a:gd name="T2" fmla="*/ 0 w 21600"/>
                <a:gd name="T3" fmla="*/ 0 h 20082"/>
                <a:gd name="T4" fmla="*/ 0 w 21600"/>
                <a:gd name="T5" fmla="*/ 0 h 20082"/>
                <a:gd name="T6" fmla="*/ 0 60000 65536"/>
                <a:gd name="T7" fmla="*/ 0 60000 65536"/>
                <a:gd name="T8" fmla="*/ 0 60000 65536"/>
                <a:gd name="T9" fmla="*/ 0 w 21600"/>
                <a:gd name="T10" fmla="*/ 0 h 20082"/>
                <a:gd name="T11" fmla="*/ 21600 w 21600"/>
                <a:gd name="T12" fmla="*/ 20082 h 200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0082" fill="none" extrusionOk="0">
                  <a:moveTo>
                    <a:pt x="7954" y="-1"/>
                  </a:moveTo>
                  <a:cubicBezTo>
                    <a:pt x="16190" y="3262"/>
                    <a:pt x="21600" y="11222"/>
                    <a:pt x="21600" y="20082"/>
                  </a:cubicBezTo>
                </a:path>
                <a:path w="21600" h="20082" stroke="0" extrusionOk="0">
                  <a:moveTo>
                    <a:pt x="7954" y="-1"/>
                  </a:moveTo>
                  <a:cubicBezTo>
                    <a:pt x="16190" y="3262"/>
                    <a:pt x="21600" y="11222"/>
                    <a:pt x="21600" y="20082"/>
                  </a:cubicBezTo>
                  <a:lnTo>
                    <a:pt x="0" y="20082"/>
                  </a:lnTo>
                  <a:lnTo>
                    <a:pt x="7954" y="-1"/>
                  </a:ln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2330698" y="4334065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698" y="4334065"/>
                <a:ext cx="55322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2582350" y="3414575"/>
                <a:ext cx="490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50" y="3414575"/>
                <a:ext cx="49058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1320336" y="3522741"/>
                <a:ext cx="5348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336" y="3522741"/>
                <a:ext cx="5348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474959" y="4639245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59" y="4639245"/>
                <a:ext cx="515206" cy="5783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3711014" y="2767287"/>
                <a:ext cx="4446987" cy="88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014" y="2767287"/>
                <a:ext cx="4446987" cy="8821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7281171" y="4045961"/>
                <a:ext cx="1551066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171" y="4045961"/>
                <a:ext cx="1551066" cy="8244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3711014" y="3769165"/>
                <a:ext cx="1099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014" y="3769165"/>
                <a:ext cx="109991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4971712" y="3761932"/>
                <a:ext cx="11517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712" y="3761932"/>
                <a:ext cx="115172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3711014" y="4542105"/>
                <a:ext cx="11565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014" y="4542105"/>
                <a:ext cx="115659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988974" y="4341734"/>
                <a:ext cx="203190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974" y="4341734"/>
                <a:ext cx="2031903" cy="9115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3711014" y="5311092"/>
                <a:ext cx="5543825" cy="88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2.0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2.0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014" y="5311092"/>
                <a:ext cx="5543825" cy="88210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18953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8" grpId="0" autoUpdateAnimBg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9" grpId="0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02" name="Group 25"/>
          <p:cNvGrpSpPr>
            <a:grpSpLocks/>
          </p:cNvGrpSpPr>
          <p:nvPr/>
        </p:nvGrpSpPr>
        <p:grpSpPr bwMode="auto">
          <a:xfrm>
            <a:off x="667753" y="3304734"/>
            <a:ext cx="5448300" cy="2984501"/>
            <a:chOff x="256" y="2236"/>
            <a:chExt cx="3432" cy="1880"/>
          </a:xfrm>
        </p:grpSpPr>
        <p:grpSp>
          <p:nvGrpSpPr>
            <p:cNvPr id="153629" name="Group 26"/>
            <p:cNvGrpSpPr>
              <a:grpSpLocks/>
            </p:cNvGrpSpPr>
            <p:nvPr/>
          </p:nvGrpSpPr>
          <p:grpSpPr bwMode="auto">
            <a:xfrm>
              <a:off x="256" y="2236"/>
              <a:ext cx="3432" cy="1880"/>
              <a:chOff x="256" y="2236"/>
              <a:chExt cx="3432" cy="1880"/>
            </a:xfrm>
          </p:grpSpPr>
          <p:sp>
            <p:nvSpPr>
              <p:cNvPr id="153631" name="Rectangle 27"/>
              <p:cNvSpPr>
                <a:spLocks noChangeArrowheads="1"/>
              </p:cNvSpPr>
              <p:nvPr/>
            </p:nvSpPr>
            <p:spPr bwMode="auto">
              <a:xfrm>
                <a:off x="256" y="2236"/>
                <a:ext cx="3432" cy="187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3632" name="Line 28"/>
              <p:cNvSpPr>
                <a:spLocks noChangeShapeType="1"/>
              </p:cNvSpPr>
              <p:nvPr/>
            </p:nvSpPr>
            <p:spPr bwMode="auto">
              <a:xfrm>
                <a:off x="818" y="3188"/>
                <a:ext cx="279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53636" name="Text Box 32"/>
              <p:cNvSpPr txBox="1">
                <a:spLocks noChangeArrowheads="1"/>
              </p:cNvSpPr>
              <p:nvPr/>
            </p:nvSpPr>
            <p:spPr bwMode="auto">
              <a:xfrm>
                <a:off x="2126" y="3169"/>
                <a:ext cx="48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2.0</a:t>
                </a:r>
              </a:p>
            </p:txBody>
          </p:sp>
          <p:sp>
            <p:nvSpPr>
              <p:cNvPr id="153637" name="Text Box 33"/>
              <p:cNvSpPr txBox="1">
                <a:spLocks noChangeArrowheads="1"/>
              </p:cNvSpPr>
              <p:nvPr/>
            </p:nvSpPr>
            <p:spPr bwMode="auto">
              <a:xfrm>
                <a:off x="449" y="2587"/>
                <a:ext cx="399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1.0</a:t>
                </a:r>
              </a:p>
            </p:txBody>
          </p:sp>
          <p:sp>
            <p:nvSpPr>
              <p:cNvPr id="153638" name="Text Box 34"/>
              <p:cNvSpPr txBox="1">
                <a:spLocks noChangeArrowheads="1"/>
              </p:cNvSpPr>
              <p:nvPr/>
            </p:nvSpPr>
            <p:spPr bwMode="auto">
              <a:xfrm>
                <a:off x="392" y="3466"/>
                <a:ext cx="475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-1.0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639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1032" y="3786"/>
                    <a:ext cx="2098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=1.0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a14:m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时刻波形图</a:t>
                    </a:r>
                  </a:p>
                </p:txBody>
              </p:sp>
            </mc:Choice>
            <mc:Fallback xmlns="">
              <p:sp>
                <p:nvSpPr>
                  <p:cNvPr id="153639" name="Rectangle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032" y="3786"/>
                    <a:ext cx="2098" cy="33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2791" r="-2564" b="-31395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3641" name="Line 37"/>
              <p:cNvSpPr>
                <a:spLocks noChangeShapeType="1"/>
              </p:cNvSpPr>
              <p:nvPr/>
            </p:nvSpPr>
            <p:spPr bwMode="auto">
              <a:xfrm>
                <a:off x="841" y="2722"/>
                <a:ext cx="22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53642" name="Line 38"/>
              <p:cNvSpPr>
                <a:spLocks noChangeShapeType="1"/>
              </p:cNvSpPr>
              <p:nvPr/>
            </p:nvSpPr>
            <p:spPr bwMode="auto">
              <a:xfrm flipV="1">
                <a:off x="832" y="2371"/>
                <a:ext cx="0" cy="146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53643" name="Text Box 39"/>
              <p:cNvSpPr txBox="1">
                <a:spLocks noChangeArrowheads="1"/>
              </p:cNvSpPr>
              <p:nvPr/>
            </p:nvSpPr>
            <p:spPr bwMode="auto">
              <a:xfrm>
                <a:off x="1272" y="3155"/>
                <a:ext cx="46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1.0</a:t>
                </a:r>
              </a:p>
            </p:txBody>
          </p:sp>
          <p:sp>
            <p:nvSpPr>
              <p:cNvPr id="153644" name="Text Box 40"/>
              <p:cNvSpPr txBox="1">
                <a:spLocks noChangeArrowheads="1"/>
              </p:cNvSpPr>
              <p:nvPr/>
            </p:nvSpPr>
            <p:spPr bwMode="auto">
              <a:xfrm>
                <a:off x="2771" y="3155"/>
                <a:ext cx="465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3.0</a:t>
                </a:r>
              </a:p>
            </p:txBody>
          </p:sp>
          <p:sp>
            <p:nvSpPr>
              <p:cNvPr id="153645" name="Line 41"/>
              <p:cNvSpPr>
                <a:spLocks noChangeShapeType="1"/>
              </p:cNvSpPr>
              <p:nvPr/>
            </p:nvSpPr>
            <p:spPr bwMode="auto">
              <a:xfrm flipV="1">
                <a:off x="1543" y="3132"/>
                <a:ext cx="0" cy="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53646" name="Line 42"/>
              <p:cNvSpPr>
                <a:spLocks noChangeShapeType="1"/>
              </p:cNvSpPr>
              <p:nvPr/>
            </p:nvSpPr>
            <p:spPr bwMode="auto">
              <a:xfrm flipV="1">
                <a:off x="2263" y="3124"/>
                <a:ext cx="0" cy="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53647" name="Line 43"/>
              <p:cNvSpPr>
                <a:spLocks noChangeShapeType="1"/>
              </p:cNvSpPr>
              <p:nvPr/>
            </p:nvSpPr>
            <p:spPr bwMode="auto">
              <a:xfrm flipV="1">
                <a:off x="2975" y="3116"/>
                <a:ext cx="0" cy="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p:sp>
          <p:nvSpPr>
            <p:cNvPr id="153630" name="Line 44"/>
            <p:cNvSpPr>
              <a:spLocks noChangeShapeType="1"/>
            </p:cNvSpPr>
            <p:nvPr/>
          </p:nvSpPr>
          <p:spPr bwMode="auto">
            <a:xfrm>
              <a:off x="833" y="3642"/>
              <a:ext cx="22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3603" name="Text Box 45"/>
              <p:cNvSpPr txBox="1">
                <a:spLocks noChangeArrowheads="1"/>
              </p:cNvSpPr>
              <p:nvPr/>
            </p:nvSpPr>
            <p:spPr bwMode="auto">
              <a:xfrm>
                <a:off x="678467" y="455165"/>
                <a:ext cx="387888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2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）求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波形图。</a:t>
                </a:r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153603" name="Text 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8467" y="455165"/>
                <a:ext cx="3878882" cy="523220"/>
              </a:xfrm>
              <a:prstGeom prst="rect">
                <a:avLst/>
              </a:prstGeom>
              <a:blipFill>
                <a:blip r:embed="rId4"/>
                <a:stretch>
                  <a:fillRect l="-3140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626" name="Rectangle 50"/>
              <p:cNvSpPr>
                <a:spLocks noChangeArrowheads="1"/>
              </p:cNvSpPr>
              <p:nvPr/>
            </p:nvSpPr>
            <p:spPr bwMode="auto">
              <a:xfrm>
                <a:off x="667753" y="2025764"/>
                <a:ext cx="3041651" cy="735013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None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=1.0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波形方程</a:t>
                </a:r>
              </a:p>
            </p:txBody>
          </p:sp>
        </mc:Choice>
        <mc:Fallback xmlns="">
          <p:sp>
            <p:nvSpPr>
              <p:cNvPr id="153626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7753" y="2025764"/>
                <a:ext cx="3041651" cy="735013"/>
              </a:xfrm>
              <a:prstGeom prst="rect">
                <a:avLst/>
              </a:prstGeom>
              <a:blipFill>
                <a:blip r:embed="rId5"/>
                <a:stretch>
                  <a:fillRect r="-800" b="-7317"/>
                </a:stretch>
              </a:blipFill>
              <a:ln w="12700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Freeform 54"/>
          <p:cNvSpPr>
            <a:spLocks/>
          </p:cNvSpPr>
          <p:nvPr/>
        </p:nvSpPr>
        <p:spPr bwMode="auto">
          <a:xfrm>
            <a:off x="1590090" y="4081025"/>
            <a:ext cx="3522663" cy="1462087"/>
          </a:xfrm>
          <a:custGeom>
            <a:avLst/>
            <a:gdLst>
              <a:gd name="T0" fmla="*/ 2147483646 w 3290"/>
              <a:gd name="T1" fmla="*/ 2147483646 h 1327"/>
              <a:gd name="T2" fmla="*/ 2147483646 w 3290"/>
              <a:gd name="T3" fmla="*/ 2147483646 h 1327"/>
              <a:gd name="T4" fmla="*/ 2147483646 w 3290"/>
              <a:gd name="T5" fmla="*/ 2147483646 h 1327"/>
              <a:gd name="T6" fmla="*/ 2147483646 w 3290"/>
              <a:gd name="T7" fmla="*/ 2147483646 h 1327"/>
              <a:gd name="T8" fmla="*/ 2147483646 w 3290"/>
              <a:gd name="T9" fmla="*/ 2147483646 h 1327"/>
              <a:gd name="T10" fmla="*/ 2147483646 w 3290"/>
              <a:gd name="T11" fmla="*/ 2147483646 h 1327"/>
              <a:gd name="T12" fmla="*/ 2147483646 w 3290"/>
              <a:gd name="T13" fmla="*/ 2147483646 h 1327"/>
              <a:gd name="T14" fmla="*/ 2147483646 w 3290"/>
              <a:gd name="T15" fmla="*/ 2147483646 h 1327"/>
              <a:gd name="T16" fmla="*/ 2147483646 w 3290"/>
              <a:gd name="T17" fmla="*/ 2147483646 h 1327"/>
              <a:gd name="T18" fmla="*/ 2147483646 w 3290"/>
              <a:gd name="T19" fmla="*/ 2147483646 h 1327"/>
              <a:gd name="T20" fmla="*/ 2147483646 w 3290"/>
              <a:gd name="T21" fmla="*/ 2147483646 h 1327"/>
              <a:gd name="T22" fmla="*/ 2147483646 w 3290"/>
              <a:gd name="T23" fmla="*/ 2147483646 h 1327"/>
              <a:gd name="T24" fmla="*/ 2147483646 w 3290"/>
              <a:gd name="T25" fmla="*/ 2147483646 h 1327"/>
              <a:gd name="T26" fmla="*/ 2147483646 w 3290"/>
              <a:gd name="T27" fmla="*/ 2147483646 h 1327"/>
              <a:gd name="T28" fmla="*/ 2147483646 w 3290"/>
              <a:gd name="T29" fmla="*/ 2147483646 h 1327"/>
              <a:gd name="T30" fmla="*/ 2147483646 w 3290"/>
              <a:gd name="T31" fmla="*/ 2147483646 h 1327"/>
              <a:gd name="T32" fmla="*/ 2147483646 w 3290"/>
              <a:gd name="T33" fmla="*/ 2147483646 h 1327"/>
              <a:gd name="T34" fmla="*/ 2147483646 w 3290"/>
              <a:gd name="T35" fmla="*/ 2147483646 h 1327"/>
              <a:gd name="T36" fmla="*/ 2147483646 w 3290"/>
              <a:gd name="T37" fmla="*/ 2147483646 h 1327"/>
              <a:gd name="T38" fmla="*/ 2147483646 w 3290"/>
              <a:gd name="T39" fmla="*/ 2147483646 h 1327"/>
              <a:gd name="T40" fmla="*/ 2147483646 w 3290"/>
              <a:gd name="T41" fmla="*/ 2147483646 h 1327"/>
              <a:gd name="T42" fmla="*/ 2147483646 w 3290"/>
              <a:gd name="T43" fmla="*/ 2147483646 h 1327"/>
              <a:gd name="T44" fmla="*/ 2147483646 w 3290"/>
              <a:gd name="T45" fmla="*/ 2147483646 h 1327"/>
              <a:gd name="T46" fmla="*/ 2147483646 w 3290"/>
              <a:gd name="T47" fmla="*/ 2147483646 h 1327"/>
              <a:gd name="T48" fmla="*/ 2147483646 w 3290"/>
              <a:gd name="T49" fmla="*/ 2147483646 h 1327"/>
              <a:gd name="T50" fmla="*/ 2147483646 w 3290"/>
              <a:gd name="T51" fmla="*/ 2147483646 h 1327"/>
              <a:gd name="T52" fmla="*/ 2147483646 w 3290"/>
              <a:gd name="T53" fmla="*/ 2147483646 h 1327"/>
              <a:gd name="T54" fmla="*/ 2147483646 w 3290"/>
              <a:gd name="T55" fmla="*/ 2147483646 h 1327"/>
              <a:gd name="T56" fmla="*/ 2147483646 w 3290"/>
              <a:gd name="T57" fmla="*/ 2147483646 h 1327"/>
              <a:gd name="T58" fmla="*/ 2147483646 w 3290"/>
              <a:gd name="T59" fmla="*/ 2147483646 h 1327"/>
              <a:gd name="T60" fmla="*/ 2147483646 w 3290"/>
              <a:gd name="T61" fmla="*/ 2147483646 h 1327"/>
              <a:gd name="T62" fmla="*/ 2147483646 w 3290"/>
              <a:gd name="T63" fmla="*/ 2147483646 h 1327"/>
              <a:gd name="T64" fmla="*/ 2147483646 w 3290"/>
              <a:gd name="T65" fmla="*/ 2147483646 h 1327"/>
              <a:gd name="T66" fmla="*/ 2147483646 w 3290"/>
              <a:gd name="T67" fmla="*/ 2147483646 h 1327"/>
              <a:gd name="T68" fmla="*/ 2147483646 w 3290"/>
              <a:gd name="T69" fmla="*/ 2147483646 h 1327"/>
              <a:gd name="T70" fmla="*/ 2147483646 w 3290"/>
              <a:gd name="T71" fmla="*/ 2147483646 h 1327"/>
              <a:gd name="T72" fmla="*/ 2147483646 w 3290"/>
              <a:gd name="T73" fmla="*/ 2147483646 h 1327"/>
              <a:gd name="T74" fmla="*/ 2147483646 w 3290"/>
              <a:gd name="T75" fmla="*/ 2147483646 h 1327"/>
              <a:gd name="T76" fmla="*/ 2147483646 w 3290"/>
              <a:gd name="T77" fmla="*/ 2147483646 h 1327"/>
              <a:gd name="T78" fmla="*/ 2147483646 w 3290"/>
              <a:gd name="T79" fmla="*/ 0 h 1327"/>
              <a:gd name="T80" fmla="*/ 2147483646 w 3290"/>
              <a:gd name="T81" fmla="*/ 2147483646 h 1327"/>
              <a:gd name="T82" fmla="*/ 2147483646 w 3290"/>
              <a:gd name="T83" fmla="*/ 2147483646 h 1327"/>
              <a:gd name="T84" fmla="*/ 2147483646 w 3290"/>
              <a:gd name="T85" fmla="*/ 2147483646 h 1327"/>
              <a:gd name="T86" fmla="*/ 2147483646 w 3290"/>
              <a:gd name="T87" fmla="*/ 2147483646 h 1327"/>
              <a:gd name="T88" fmla="*/ 2147483646 w 3290"/>
              <a:gd name="T89" fmla="*/ 2147483646 h 1327"/>
              <a:gd name="T90" fmla="*/ 2147483646 w 3290"/>
              <a:gd name="T91" fmla="*/ 2147483646 h 1327"/>
              <a:gd name="T92" fmla="*/ 2147483646 w 3290"/>
              <a:gd name="T93" fmla="*/ 2147483646 h 1327"/>
              <a:gd name="T94" fmla="*/ 2147483646 w 3290"/>
              <a:gd name="T95" fmla="*/ 2147483646 h 1327"/>
              <a:gd name="T96" fmla="*/ 2147483646 w 3290"/>
              <a:gd name="T97" fmla="*/ 2147483646 h 1327"/>
              <a:gd name="T98" fmla="*/ 2147483646 w 3290"/>
              <a:gd name="T99" fmla="*/ 2147483646 h 13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3290"/>
              <a:gd name="T151" fmla="*/ 0 h 1327"/>
              <a:gd name="T152" fmla="*/ 3290 w 3290"/>
              <a:gd name="T153" fmla="*/ 1327 h 1327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3290" h="1327">
                <a:moveTo>
                  <a:pt x="0" y="664"/>
                </a:moveTo>
                <a:lnTo>
                  <a:pt x="34" y="598"/>
                </a:lnTo>
                <a:lnTo>
                  <a:pt x="66" y="533"/>
                </a:lnTo>
                <a:lnTo>
                  <a:pt x="100" y="470"/>
                </a:lnTo>
                <a:lnTo>
                  <a:pt x="133" y="407"/>
                </a:lnTo>
                <a:lnTo>
                  <a:pt x="166" y="349"/>
                </a:lnTo>
                <a:lnTo>
                  <a:pt x="199" y="292"/>
                </a:lnTo>
                <a:lnTo>
                  <a:pt x="232" y="240"/>
                </a:lnTo>
                <a:lnTo>
                  <a:pt x="265" y="192"/>
                </a:lnTo>
                <a:lnTo>
                  <a:pt x="299" y="148"/>
                </a:lnTo>
                <a:lnTo>
                  <a:pt x="332" y="109"/>
                </a:lnTo>
                <a:lnTo>
                  <a:pt x="365" y="75"/>
                </a:lnTo>
                <a:lnTo>
                  <a:pt x="399" y="48"/>
                </a:lnTo>
                <a:lnTo>
                  <a:pt x="431" y="26"/>
                </a:lnTo>
                <a:lnTo>
                  <a:pt x="465" y="11"/>
                </a:lnTo>
                <a:lnTo>
                  <a:pt x="499" y="3"/>
                </a:lnTo>
                <a:lnTo>
                  <a:pt x="531" y="0"/>
                </a:lnTo>
                <a:lnTo>
                  <a:pt x="565" y="5"/>
                </a:lnTo>
                <a:lnTo>
                  <a:pt x="597" y="16"/>
                </a:lnTo>
                <a:lnTo>
                  <a:pt x="631" y="32"/>
                </a:lnTo>
                <a:lnTo>
                  <a:pt x="665" y="55"/>
                </a:lnTo>
                <a:lnTo>
                  <a:pt x="697" y="85"/>
                </a:lnTo>
                <a:lnTo>
                  <a:pt x="731" y="118"/>
                </a:lnTo>
                <a:lnTo>
                  <a:pt x="765" y="158"/>
                </a:lnTo>
                <a:lnTo>
                  <a:pt x="797" y="204"/>
                </a:lnTo>
                <a:lnTo>
                  <a:pt x="831" y="254"/>
                </a:lnTo>
                <a:lnTo>
                  <a:pt x="865" y="307"/>
                </a:lnTo>
                <a:lnTo>
                  <a:pt x="897" y="364"/>
                </a:lnTo>
                <a:lnTo>
                  <a:pt x="931" y="424"/>
                </a:lnTo>
                <a:lnTo>
                  <a:pt x="963" y="485"/>
                </a:lnTo>
                <a:lnTo>
                  <a:pt x="997" y="550"/>
                </a:lnTo>
                <a:lnTo>
                  <a:pt x="1030" y="616"/>
                </a:lnTo>
                <a:lnTo>
                  <a:pt x="1063" y="681"/>
                </a:lnTo>
                <a:lnTo>
                  <a:pt x="1096" y="747"/>
                </a:lnTo>
                <a:lnTo>
                  <a:pt x="1130" y="811"/>
                </a:lnTo>
                <a:lnTo>
                  <a:pt x="1163" y="874"/>
                </a:lnTo>
                <a:lnTo>
                  <a:pt x="1196" y="935"/>
                </a:lnTo>
                <a:lnTo>
                  <a:pt x="1230" y="994"/>
                </a:lnTo>
                <a:lnTo>
                  <a:pt x="1262" y="1049"/>
                </a:lnTo>
                <a:lnTo>
                  <a:pt x="1296" y="1101"/>
                </a:lnTo>
                <a:lnTo>
                  <a:pt x="1328" y="1147"/>
                </a:lnTo>
                <a:lnTo>
                  <a:pt x="1362" y="1190"/>
                </a:lnTo>
                <a:lnTo>
                  <a:pt x="1396" y="1227"/>
                </a:lnTo>
                <a:lnTo>
                  <a:pt x="1428" y="1260"/>
                </a:lnTo>
                <a:lnTo>
                  <a:pt x="1462" y="1286"/>
                </a:lnTo>
                <a:lnTo>
                  <a:pt x="1496" y="1306"/>
                </a:lnTo>
                <a:lnTo>
                  <a:pt x="1528" y="1319"/>
                </a:lnTo>
                <a:lnTo>
                  <a:pt x="1562" y="1326"/>
                </a:lnTo>
                <a:lnTo>
                  <a:pt x="1596" y="1327"/>
                </a:lnTo>
                <a:lnTo>
                  <a:pt x="1628" y="1321"/>
                </a:lnTo>
                <a:lnTo>
                  <a:pt x="1662" y="1309"/>
                </a:lnTo>
                <a:lnTo>
                  <a:pt x="1694" y="1290"/>
                </a:lnTo>
                <a:lnTo>
                  <a:pt x="1728" y="1266"/>
                </a:lnTo>
                <a:lnTo>
                  <a:pt x="1762" y="1235"/>
                </a:lnTo>
                <a:lnTo>
                  <a:pt x="1794" y="1198"/>
                </a:lnTo>
                <a:lnTo>
                  <a:pt x="1828" y="1157"/>
                </a:lnTo>
                <a:lnTo>
                  <a:pt x="1861" y="1111"/>
                </a:lnTo>
                <a:lnTo>
                  <a:pt x="1894" y="1060"/>
                </a:lnTo>
                <a:lnTo>
                  <a:pt x="1927" y="1006"/>
                </a:lnTo>
                <a:lnTo>
                  <a:pt x="1961" y="948"/>
                </a:lnTo>
                <a:lnTo>
                  <a:pt x="1993" y="888"/>
                </a:lnTo>
                <a:lnTo>
                  <a:pt x="2027" y="825"/>
                </a:lnTo>
                <a:lnTo>
                  <a:pt x="2060" y="760"/>
                </a:lnTo>
                <a:lnTo>
                  <a:pt x="2093" y="694"/>
                </a:lnTo>
                <a:lnTo>
                  <a:pt x="2127" y="628"/>
                </a:lnTo>
                <a:lnTo>
                  <a:pt x="2159" y="564"/>
                </a:lnTo>
                <a:lnTo>
                  <a:pt x="2193" y="499"/>
                </a:lnTo>
                <a:lnTo>
                  <a:pt x="2227" y="436"/>
                </a:lnTo>
                <a:lnTo>
                  <a:pt x="2259" y="376"/>
                </a:lnTo>
                <a:lnTo>
                  <a:pt x="2293" y="318"/>
                </a:lnTo>
                <a:lnTo>
                  <a:pt x="2327" y="264"/>
                </a:lnTo>
                <a:lnTo>
                  <a:pt x="2359" y="214"/>
                </a:lnTo>
                <a:lnTo>
                  <a:pt x="2393" y="168"/>
                </a:lnTo>
                <a:lnTo>
                  <a:pt x="2425" y="126"/>
                </a:lnTo>
                <a:lnTo>
                  <a:pt x="2459" y="91"/>
                </a:lnTo>
                <a:lnTo>
                  <a:pt x="2493" y="60"/>
                </a:lnTo>
                <a:lnTo>
                  <a:pt x="2525" y="36"/>
                </a:lnTo>
                <a:lnTo>
                  <a:pt x="2559" y="19"/>
                </a:lnTo>
                <a:lnTo>
                  <a:pt x="2593" y="6"/>
                </a:lnTo>
                <a:lnTo>
                  <a:pt x="2625" y="0"/>
                </a:lnTo>
                <a:lnTo>
                  <a:pt x="2659" y="2"/>
                </a:lnTo>
                <a:lnTo>
                  <a:pt x="2692" y="9"/>
                </a:lnTo>
                <a:lnTo>
                  <a:pt x="2725" y="23"/>
                </a:lnTo>
                <a:lnTo>
                  <a:pt x="2758" y="43"/>
                </a:lnTo>
                <a:lnTo>
                  <a:pt x="2791" y="69"/>
                </a:lnTo>
                <a:lnTo>
                  <a:pt x="2824" y="102"/>
                </a:lnTo>
                <a:lnTo>
                  <a:pt x="2858" y="138"/>
                </a:lnTo>
                <a:lnTo>
                  <a:pt x="2890" y="181"/>
                </a:lnTo>
                <a:lnTo>
                  <a:pt x="2924" y="229"/>
                </a:lnTo>
                <a:lnTo>
                  <a:pt x="2958" y="281"/>
                </a:lnTo>
                <a:lnTo>
                  <a:pt x="2990" y="337"/>
                </a:lnTo>
                <a:lnTo>
                  <a:pt x="3024" y="395"/>
                </a:lnTo>
                <a:lnTo>
                  <a:pt x="3058" y="456"/>
                </a:lnTo>
                <a:lnTo>
                  <a:pt x="3090" y="519"/>
                </a:lnTo>
                <a:lnTo>
                  <a:pt x="3124" y="584"/>
                </a:lnTo>
                <a:lnTo>
                  <a:pt x="3156" y="650"/>
                </a:lnTo>
                <a:lnTo>
                  <a:pt x="3190" y="716"/>
                </a:lnTo>
                <a:lnTo>
                  <a:pt x="3224" y="780"/>
                </a:lnTo>
                <a:lnTo>
                  <a:pt x="3256" y="845"/>
                </a:lnTo>
                <a:lnTo>
                  <a:pt x="3290" y="906"/>
                </a:ln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153623" name="Text Box 60"/>
          <p:cNvSpPr txBox="1">
            <a:spLocks noChangeArrowheads="1"/>
          </p:cNvSpPr>
          <p:nvPr/>
        </p:nvSpPr>
        <p:spPr bwMode="auto">
          <a:xfrm>
            <a:off x="1369427" y="4614426"/>
            <a:ext cx="4281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*           *           *           *</a:t>
            </a:r>
          </a:p>
        </p:txBody>
      </p:sp>
      <p:sp>
        <p:nvSpPr>
          <p:cNvPr id="153619" name="Text Box 65"/>
          <p:cNvSpPr txBox="1">
            <a:spLocks noChangeArrowheads="1"/>
          </p:cNvSpPr>
          <p:nvPr/>
        </p:nvSpPr>
        <p:spPr bwMode="auto">
          <a:xfrm>
            <a:off x="1947277" y="3839722"/>
            <a:ext cx="42814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+mn-lt"/>
                <a:ea typeface="+mn-ea"/>
              </a:rPr>
              <a:t>*                        *</a:t>
            </a:r>
          </a:p>
        </p:txBody>
      </p:sp>
      <p:sp>
        <p:nvSpPr>
          <p:cNvPr id="153615" name="Text Box 70"/>
          <p:cNvSpPr txBox="1">
            <a:spLocks noChangeArrowheads="1"/>
          </p:cNvSpPr>
          <p:nvPr/>
        </p:nvSpPr>
        <p:spPr bwMode="auto">
          <a:xfrm>
            <a:off x="3042651" y="5330394"/>
            <a:ext cx="5254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+mn-lt"/>
                <a:ea typeface="+mn-ea"/>
              </a:rPr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2166834" y="977769"/>
                <a:ext cx="5543825" cy="88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2.0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2.0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834" y="977769"/>
                <a:ext cx="5543825" cy="882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3833460" y="1947442"/>
                <a:ext cx="3744679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460" y="1947442"/>
                <a:ext cx="3744679" cy="8244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4143964" y="2774696"/>
                <a:ext cx="27165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964" y="2774696"/>
                <a:ext cx="271651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6172325" y="3179652"/>
                <a:ext cx="21166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325" y="3179652"/>
                <a:ext cx="211660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6172325" y="3690512"/>
                <a:ext cx="36821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=0，1，2，⋯</m:t>
                      </m:r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325" y="3690512"/>
                <a:ext cx="3682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6172325" y="4201372"/>
                <a:ext cx="21166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325" y="4201372"/>
                <a:ext cx="211660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6172325" y="4712232"/>
                <a:ext cx="28650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+0.5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325" y="4712232"/>
                <a:ext cx="286508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6172325" y="5223092"/>
                <a:ext cx="23843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325" y="5223092"/>
                <a:ext cx="23843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6172325" y="5733952"/>
                <a:ext cx="28650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+1.5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325" y="5733952"/>
                <a:ext cx="286508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6172325" y="6244812"/>
                <a:ext cx="30017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=0，1，2，⋯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325" y="6244812"/>
                <a:ext cx="300171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678467" y="3233414"/>
                <a:ext cx="9744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67" y="3233414"/>
                <a:ext cx="97443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5202932" y="4287727"/>
                <a:ext cx="9695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932" y="4287727"/>
                <a:ext cx="96956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1109317" y="4705447"/>
                <a:ext cx="5348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317" y="4705447"/>
                <a:ext cx="53489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58006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3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3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53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6" grpId="0" animBg="1"/>
      <p:bldP spid="56" grpId="0" animBg="1"/>
      <p:bldP spid="153623" grpId="0"/>
      <p:bldP spid="153619" grpId="0"/>
      <p:bldP spid="153615" grpId="0"/>
      <p:bldP spid="48" grpId="0"/>
      <p:bldP spid="50" grpId="0"/>
      <p:bldP spid="52" grpId="0"/>
      <p:bldP spid="53" grpId="0"/>
      <p:bldP spid="54" grpId="0"/>
      <p:bldP spid="55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5702" name="Text Box 3"/>
              <p:cNvSpPr txBox="1">
                <a:spLocks noChangeArrowheads="1"/>
              </p:cNvSpPr>
              <p:nvPr/>
            </p:nvSpPr>
            <p:spPr bwMode="auto">
              <a:xfrm>
                <a:off x="561389" y="621114"/>
                <a:ext cx="7970838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3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处质点的振动规律并作图。</a:t>
                </a:r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155702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389" y="621114"/>
                <a:ext cx="7970838" cy="519113"/>
              </a:xfrm>
              <a:prstGeom prst="rect">
                <a:avLst/>
              </a:prstGeom>
              <a:blipFill>
                <a:blip r:embed="rId3"/>
                <a:stretch>
                  <a:fillRect l="-1529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700" name="Text Box 8"/>
              <p:cNvSpPr txBox="1">
                <a:spLocks noChangeArrowheads="1"/>
              </p:cNvSpPr>
              <p:nvPr/>
            </p:nvSpPr>
            <p:spPr bwMode="auto">
              <a:xfrm>
                <a:off x="561389" y="2033198"/>
                <a:ext cx="4895850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处质点的振动方程</a:t>
                </a:r>
              </a:p>
            </p:txBody>
          </p:sp>
        </mc:Choice>
        <mc:Fallback xmlns="">
          <p:sp>
            <p:nvSpPr>
              <p:cNvPr id="155700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389" y="2033198"/>
                <a:ext cx="4895850" cy="519112"/>
              </a:xfrm>
              <a:prstGeom prst="rect">
                <a:avLst/>
              </a:prstGeom>
              <a:blipFill>
                <a:blip r:embed="rId4"/>
                <a:stretch>
                  <a:fillRect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1941750" y="1104381"/>
                <a:ext cx="5543825" cy="88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2.0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2.0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750" y="1104381"/>
                <a:ext cx="5543825" cy="882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941010" y="2634371"/>
                <a:ext cx="36688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010" y="2634371"/>
                <a:ext cx="366882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1399589" y="3339106"/>
            <a:ext cx="7162800" cy="3096231"/>
            <a:chOff x="1399589" y="3339106"/>
            <a:chExt cx="7162800" cy="3096231"/>
          </a:xfrm>
        </p:grpSpPr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1399589" y="3358762"/>
              <a:ext cx="7162800" cy="3076575"/>
              <a:chOff x="668" y="2153"/>
              <a:chExt cx="4512" cy="1938"/>
            </a:xfrm>
          </p:grpSpPr>
          <p:grpSp>
            <p:nvGrpSpPr>
              <p:cNvPr id="155655" name="Group 11"/>
              <p:cNvGrpSpPr>
                <a:grpSpLocks/>
              </p:cNvGrpSpPr>
              <p:nvPr/>
            </p:nvGrpSpPr>
            <p:grpSpPr bwMode="auto">
              <a:xfrm>
                <a:off x="668" y="2153"/>
                <a:ext cx="4512" cy="1938"/>
                <a:chOff x="668" y="2153"/>
                <a:chExt cx="4512" cy="1938"/>
              </a:xfrm>
            </p:grpSpPr>
            <p:sp>
              <p:nvSpPr>
                <p:cNvPr id="155657" name="Rectangle 12"/>
                <p:cNvSpPr>
                  <a:spLocks noChangeArrowheads="1"/>
                </p:cNvSpPr>
                <p:nvPr/>
              </p:nvSpPr>
              <p:spPr bwMode="auto">
                <a:xfrm>
                  <a:off x="668" y="2153"/>
                  <a:ext cx="4512" cy="1904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lang="zh-CN" altLang="zh-CN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55658" name="Line 13"/>
                <p:cNvSpPr>
                  <a:spLocks noChangeShapeType="1"/>
                </p:cNvSpPr>
                <p:nvPr/>
              </p:nvSpPr>
              <p:spPr bwMode="auto">
                <a:xfrm>
                  <a:off x="2684" y="3091"/>
                  <a:ext cx="231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60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684" y="2275"/>
                  <a:ext cx="0" cy="14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62" name="Line 17"/>
                <p:cNvSpPr>
                  <a:spLocks noChangeShapeType="1"/>
                </p:cNvSpPr>
                <p:nvPr/>
              </p:nvSpPr>
              <p:spPr bwMode="auto">
                <a:xfrm>
                  <a:off x="1484" y="2659"/>
                  <a:ext cx="3082" cy="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63" name="Line 18"/>
                <p:cNvSpPr>
                  <a:spLocks noChangeShapeType="1"/>
                </p:cNvSpPr>
                <p:nvPr/>
              </p:nvSpPr>
              <p:spPr bwMode="auto">
                <a:xfrm>
                  <a:off x="1436" y="3523"/>
                  <a:ext cx="3130" cy="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64" name="Line 19"/>
                <p:cNvSpPr>
                  <a:spLocks noChangeShapeType="1"/>
                </p:cNvSpPr>
                <p:nvPr/>
              </p:nvSpPr>
              <p:spPr bwMode="auto">
                <a:xfrm>
                  <a:off x="3047" y="2675"/>
                  <a:ext cx="0" cy="832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65" name="Line 20"/>
                <p:cNvSpPr>
                  <a:spLocks noChangeShapeType="1"/>
                </p:cNvSpPr>
                <p:nvPr/>
              </p:nvSpPr>
              <p:spPr bwMode="auto">
                <a:xfrm>
                  <a:off x="4136" y="2675"/>
                  <a:ext cx="0" cy="832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66" name="Line 21"/>
                <p:cNvSpPr>
                  <a:spLocks noChangeShapeType="1"/>
                </p:cNvSpPr>
                <p:nvPr/>
              </p:nvSpPr>
              <p:spPr bwMode="auto">
                <a:xfrm>
                  <a:off x="3773" y="2675"/>
                  <a:ext cx="0" cy="832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67" name="Line 22"/>
                <p:cNvSpPr>
                  <a:spLocks noChangeShapeType="1"/>
                </p:cNvSpPr>
                <p:nvPr/>
              </p:nvSpPr>
              <p:spPr bwMode="auto">
                <a:xfrm>
                  <a:off x="3410" y="2675"/>
                  <a:ext cx="0" cy="832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68" name="Line 23"/>
                <p:cNvSpPr>
                  <a:spLocks noChangeShapeType="1"/>
                </p:cNvSpPr>
                <p:nvPr/>
              </p:nvSpPr>
              <p:spPr bwMode="auto">
                <a:xfrm>
                  <a:off x="4500" y="2675"/>
                  <a:ext cx="0" cy="83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69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300" y="2515"/>
                  <a:ext cx="39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zh-CN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1.0</a:t>
                  </a:r>
                </a:p>
              </p:txBody>
            </p:sp>
            <p:sp>
              <p:nvSpPr>
                <p:cNvPr id="155670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2237" y="3379"/>
                  <a:ext cx="475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-</a:t>
                  </a:r>
                  <a:r>
                    <a:rPr lang="zh-CN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1.0</a:t>
                  </a:r>
                </a:p>
              </p:txBody>
            </p:sp>
            <p:sp>
              <p:nvSpPr>
                <p:cNvPr id="155672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3959" y="3063"/>
                  <a:ext cx="39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2.0</a:t>
                  </a:r>
                </a:p>
              </p:txBody>
            </p:sp>
            <p:sp>
              <p:nvSpPr>
                <p:cNvPr id="155673" name="Oval 28"/>
                <p:cNvSpPr>
                  <a:spLocks noChangeArrowheads="1"/>
                </p:cNvSpPr>
                <p:nvPr/>
              </p:nvSpPr>
              <p:spPr bwMode="auto">
                <a:xfrm>
                  <a:off x="1052" y="2659"/>
                  <a:ext cx="864" cy="864"/>
                </a:xfrm>
                <a:prstGeom prst="ellips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55674" name="Line 29"/>
                <p:cNvSpPr>
                  <a:spLocks noChangeShapeType="1"/>
                </p:cNvSpPr>
                <p:nvPr/>
              </p:nvSpPr>
              <p:spPr bwMode="auto">
                <a:xfrm>
                  <a:off x="1052" y="3091"/>
                  <a:ext cx="864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 type="triangle" w="sm" len="lg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75" name="Line 30"/>
                <p:cNvSpPr>
                  <a:spLocks noChangeShapeType="1"/>
                </p:cNvSpPr>
                <p:nvPr/>
              </p:nvSpPr>
              <p:spPr bwMode="auto">
                <a:xfrm>
                  <a:off x="1484" y="2275"/>
                  <a:ext cx="0" cy="15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sm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484" y="3091"/>
                  <a:ext cx="0" cy="43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79" name="Arc 34"/>
                <p:cNvSpPr>
                  <a:spLocks/>
                </p:cNvSpPr>
                <p:nvPr/>
              </p:nvSpPr>
              <p:spPr bwMode="auto">
                <a:xfrm rot="2754042" flipV="1">
                  <a:off x="1573" y="3534"/>
                  <a:ext cx="144" cy="223"/>
                </a:xfrm>
                <a:custGeom>
                  <a:avLst/>
                  <a:gdLst>
                    <a:gd name="T0" fmla="*/ 0 w 21600"/>
                    <a:gd name="T1" fmla="*/ 0 h 20082"/>
                    <a:gd name="T2" fmla="*/ 0 w 21600"/>
                    <a:gd name="T3" fmla="*/ 0 h 20082"/>
                    <a:gd name="T4" fmla="*/ 0 w 21600"/>
                    <a:gd name="T5" fmla="*/ 0 h 2008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0082"/>
                    <a:gd name="T11" fmla="*/ 21600 w 21600"/>
                    <a:gd name="T12" fmla="*/ 20082 h 200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0082" fill="none" extrusionOk="0">
                      <a:moveTo>
                        <a:pt x="7954" y="-1"/>
                      </a:moveTo>
                      <a:cubicBezTo>
                        <a:pt x="16190" y="3262"/>
                        <a:pt x="21600" y="11222"/>
                        <a:pt x="21600" y="20082"/>
                      </a:cubicBezTo>
                    </a:path>
                    <a:path w="21600" h="20082" stroke="0" extrusionOk="0">
                      <a:moveTo>
                        <a:pt x="7954" y="-1"/>
                      </a:moveTo>
                      <a:cubicBezTo>
                        <a:pt x="16190" y="3262"/>
                        <a:pt x="21600" y="11222"/>
                        <a:pt x="21600" y="20082"/>
                      </a:cubicBezTo>
                      <a:lnTo>
                        <a:pt x="0" y="20082"/>
                      </a:lnTo>
                      <a:lnTo>
                        <a:pt x="7954" y="-1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81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1484" y="2659"/>
                  <a:ext cx="0" cy="43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82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1868" y="3091"/>
                  <a:ext cx="81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83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1292" y="3475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1</a:t>
                  </a:r>
                </a:p>
              </p:txBody>
            </p:sp>
            <p:sp>
              <p:nvSpPr>
                <p:cNvPr id="15568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1916" y="3043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2</a:t>
                  </a:r>
                </a:p>
              </p:txBody>
            </p:sp>
            <p:sp>
              <p:nvSpPr>
                <p:cNvPr id="155685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1292" y="2392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3</a:t>
                  </a:r>
                </a:p>
              </p:txBody>
            </p:sp>
            <p:sp>
              <p:nvSpPr>
                <p:cNvPr id="155686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812" y="2947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4</a:t>
                  </a:r>
                </a:p>
              </p:txBody>
            </p:sp>
            <p:sp>
              <p:nvSpPr>
                <p:cNvPr id="155687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3319" y="2541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*</a:t>
                  </a:r>
                </a:p>
              </p:txBody>
            </p:sp>
            <p:sp>
              <p:nvSpPr>
                <p:cNvPr id="155688" name="Rectangle 43"/>
                <p:cNvSpPr>
                  <a:spLocks noChangeArrowheads="1"/>
                </p:cNvSpPr>
                <p:nvPr/>
              </p:nvSpPr>
              <p:spPr bwMode="auto">
                <a:xfrm>
                  <a:off x="2588" y="3390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*</a:t>
                  </a:r>
                </a:p>
              </p:txBody>
            </p:sp>
            <p:sp>
              <p:nvSpPr>
                <p:cNvPr id="155689" name="Rectangle 44"/>
                <p:cNvSpPr>
                  <a:spLocks noChangeArrowheads="1"/>
                </p:cNvSpPr>
                <p:nvPr/>
              </p:nvSpPr>
              <p:spPr bwMode="auto">
                <a:xfrm>
                  <a:off x="2946" y="2969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*</a:t>
                  </a:r>
                </a:p>
              </p:txBody>
            </p:sp>
            <p:sp>
              <p:nvSpPr>
                <p:cNvPr id="155690" name="Rectangle 45"/>
                <p:cNvSpPr>
                  <a:spLocks noChangeArrowheads="1"/>
                </p:cNvSpPr>
                <p:nvPr/>
              </p:nvSpPr>
              <p:spPr bwMode="auto">
                <a:xfrm>
                  <a:off x="3681" y="2969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*</a:t>
                  </a:r>
                </a:p>
              </p:txBody>
            </p:sp>
            <p:sp>
              <p:nvSpPr>
                <p:cNvPr id="155691" name="Rectangle 46"/>
                <p:cNvSpPr>
                  <a:spLocks noChangeArrowheads="1"/>
                </p:cNvSpPr>
                <p:nvPr/>
              </p:nvSpPr>
              <p:spPr bwMode="auto">
                <a:xfrm>
                  <a:off x="4039" y="3401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*</a:t>
                  </a:r>
                </a:p>
              </p:txBody>
            </p:sp>
            <p:sp>
              <p:nvSpPr>
                <p:cNvPr id="155692" name="Rectangle 47"/>
                <p:cNvSpPr>
                  <a:spLocks noChangeArrowheads="1"/>
                </p:cNvSpPr>
                <p:nvPr/>
              </p:nvSpPr>
              <p:spPr bwMode="auto">
                <a:xfrm>
                  <a:off x="4401" y="2958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*</a:t>
                  </a:r>
                </a:p>
              </p:txBody>
            </p:sp>
            <p:sp>
              <p:nvSpPr>
                <p:cNvPr id="155693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2684" y="3475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1</a:t>
                  </a:r>
                </a:p>
              </p:txBody>
            </p:sp>
            <p:sp>
              <p:nvSpPr>
                <p:cNvPr id="155694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2870" y="2805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2</a:t>
                  </a:r>
                </a:p>
              </p:txBody>
            </p:sp>
            <p:sp>
              <p:nvSpPr>
                <p:cNvPr id="155695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3317" y="2365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3</a:t>
                  </a:r>
                </a:p>
              </p:txBody>
            </p:sp>
            <p:sp>
              <p:nvSpPr>
                <p:cNvPr id="155696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3740" y="2803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4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697" name="Text Box 5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569" y="3761"/>
                      <a:ext cx="3013" cy="33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1905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Char char="v"/>
                        <a:defRPr kumimoji="1"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just" eaLnBrk="1" hangingPunct="1">
                        <a:spcBef>
                          <a:spcPct val="50000"/>
                        </a:spcBef>
                        <a:buClrTx/>
                        <a:buSzTx/>
                        <a:buFontTx/>
                        <a:buNone/>
                      </a:pPr>
                      <a14:m>
                        <m:oMath xmlns:m="http://schemas.openxmlformats.org/officeDocument/2006/math"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=0.5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oMath>
                      </a14:m>
                      <a:r>
                        <a:rPr lang="zh-CN" altLang="en-US" sz="2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</a:rPr>
                        <a:t>处质点的振动曲线</a:t>
                      </a:r>
                    </a:p>
                  </p:txBody>
                </p:sp>
              </mc:Choice>
              <mc:Fallback xmlns="">
                <p:sp>
                  <p:nvSpPr>
                    <p:cNvPr id="155697" name="Text Box 5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1569" y="3761"/>
                      <a:ext cx="3013" cy="33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12791" b="-31395"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905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5699" name="Freeform 54"/>
                <p:cNvSpPr>
                  <a:spLocks/>
                </p:cNvSpPr>
                <p:nvPr/>
              </p:nvSpPr>
              <p:spPr bwMode="auto">
                <a:xfrm>
                  <a:off x="2692" y="2671"/>
                  <a:ext cx="1913" cy="854"/>
                </a:xfrm>
                <a:custGeom>
                  <a:avLst/>
                  <a:gdLst>
                    <a:gd name="T0" fmla="*/ 1 w 3290"/>
                    <a:gd name="T1" fmla="*/ 4 h 1327"/>
                    <a:gd name="T2" fmla="*/ 1 w 3290"/>
                    <a:gd name="T3" fmla="*/ 4 h 1327"/>
                    <a:gd name="T4" fmla="*/ 1 w 3290"/>
                    <a:gd name="T5" fmla="*/ 4 h 1327"/>
                    <a:gd name="T6" fmla="*/ 1 w 3290"/>
                    <a:gd name="T7" fmla="*/ 4 h 1327"/>
                    <a:gd name="T8" fmla="*/ 1 w 3290"/>
                    <a:gd name="T9" fmla="*/ 4 h 1327"/>
                    <a:gd name="T10" fmla="*/ 1 w 3290"/>
                    <a:gd name="T11" fmla="*/ 4 h 1327"/>
                    <a:gd name="T12" fmla="*/ 1 w 3290"/>
                    <a:gd name="T13" fmla="*/ 3 h 1327"/>
                    <a:gd name="T14" fmla="*/ 1 w 3290"/>
                    <a:gd name="T15" fmla="*/ 3 h 1327"/>
                    <a:gd name="T16" fmla="*/ 1 w 3290"/>
                    <a:gd name="T17" fmla="*/ 3 h 1327"/>
                    <a:gd name="T18" fmla="*/ 1 w 3290"/>
                    <a:gd name="T19" fmla="*/ 2 h 1327"/>
                    <a:gd name="T20" fmla="*/ 1 w 3290"/>
                    <a:gd name="T21" fmla="*/ 2 h 1327"/>
                    <a:gd name="T22" fmla="*/ 1 w 3290"/>
                    <a:gd name="T23" fmla="*/ 1 h 1327"/>
                    <a:gd name="T24" fmla="*/ 1 w 3290"/>
                    <a:gd name="T25" fmla="*/ 1 h 1327"/>
                    <a:gd name="T26" fmla="*/ 1 w 3290"/>
                    <a:gd name="T27" fmla="*/ 1 h 1327"/>
                    <a:gd name="T28" fmla="*/ 1 w 3290"/>
                    <a:gd name="T29" fmla="*/ 1 h 1327"/>
                    <a:gd name="T30" fmla="*/ 1 w 3290"/>
                    <a:gd name="T31" fmla="*/ 1 h 1327"/>
                    <a:gd name="T32" fmla="*/ 1 w 3290"/>
                    <a:gd name="T33" fmla="*/ 1 h 1327"/>
                    <a:gd name="T34" fmla="*/ 1 w 3290"/>
                    <a:gd name="T35" fmla="*/ 1 h 1327"/>
                    <a:gd name="T36" fmla="*/ 1 w 3290"/>
                    <a:gd name="T37" fmla="*/ 0 h 1327"/>
                    <a:gd name="T38" fmla="*/ 1 w 3290"/>
                    <a:gd name="T39" fmla="*/ 1 h 1327"/>
                    <a:gd name="T40" fmla="*/ 1 w 3290"/>
                    <a:gd name="T41" fmla="*/ 1 h 1327"/>
                    <a:gd name="T42" fmla="*/ 1 w 3290"/>
                    <a:gd name="T43" fmla="*/ 1 h 1327"/>
                    <a:gd name="T44" fmla="*/ 1 w 3290"/>
                    <a:gd name="T45" fmla="*/ 1 h 1327"/>
                    <a:gd name="T46" fmla="*/ 1 w 3290"/>
                    <a:gd name="T47" fmla="*/ 1 h 1327"/>
                    <a:gd name="T48" fmla="*/ 2 w 3290"/>
                    <a:gd name="T49" fmla="*/ 1 h 1327"/>
                    <a:gd name="T50" fmla="*/ 2 w 3290"/>
                    <a:gd name="T51" fmla="*/ 1 h 1327"/>
                    <a:gd name="T52" fmla="*/ 2 w 3290"/>
                    <a:gd name="T53" fmla="*/ 2 h 1327"/>
                    <a:gd name="T54" fmla="*/ 2 w 3290"/>
                    <a:gd name="T55" fmla="*/ 2 h 1327"/>
                    <a:gd name="T56" fmla="*/ 2 w 3290"/>
                    <a:gd name="T57" fmla="*/ 3 h 1327"/>
                    <a:gd name="T58" fmla="*/ 2 w 3290"/>
                    <a:gd name="T59" fmla="*/ 3 h 1327"/>
                    <a:gd name="T60" fmla="*/ 2 w 3290"/>
                    <a:gd name="T61" fmla="*/ 3 h 1327"/>
                    <a:gd name="T62" fmla="*/ 2 w 3290"/>
                    <a:gd name="T63" fmla="*/ 3 h 1327"/>
                    <a:gd name="T64" fmla="*/ 2 w 3290"/>
                    <a:gd name="T65" fmla="*/ 4 h 1327"/>
                    <a:gd name="T66" fmla="*/ 2 w 3290"/>
                    <a:gd name="T67" fmla="*/ 4 h 1327"/>
                    <a:gd name="T68" fmla="*/ 2 w 3290"/>
                    <a:gd name="T69" fmla="*/ 4 h 1327"/>
                    <a:gd name="T70" fmla="*/ 2 w 3290"/>
                    <a:gd name="T71" fmla="*/ 4 h 1327"/>
                    <a:gd name="T72" fmla="*/ 2 w 3290"/>
                    <a:gd name="T73" fmla="*/ 4 h 1327"/>
                    <a:gd name="T74" fmla="*/ 2 w 3290"/>
                    <a:gd name="T75" fmla="*/ 4 h 1327"/>
                    <a:gd name="T76" fmla="*/ 2 w 3290"/>
                    <a:gd name="T77" fmla="*/ 4 h 1327"/>
                    <a:gd name="T78" fmla="*/ 2 w 3290"/>
                    <a:gd name="T79" fmla="*/ 4 h 1327"/>
                    <a:gd name="T80" fmla="*/ 2 w 3290"/>
                    <a:gd name="T81" fmla="*/ 4 h 1327"/>
                    <a:gd name="T82" fmla="*/ 2 w 3290"/>
                    <a:gd name="T83" fmla="*/ 4 h 1327"/>
                    <a:gd name="T84" fmla="*/ 3 w 3290"/>
                    <a:gd name="T85" fmla="*/ 4 h 1327"/>
                    <a:gd name="T86" fmla="*/ 3 w 3290"/>
                    <a:gd name="T87" fmla="*/ 3 h 1327"/>
                    <a:gd name="T88" fmla="*/ 3 w 3290"/>
                    <a:gd name="T89" fmla="*/ 3 h 1327"/>
                    <a:gd name="T90" fmla="*/ 3 w 3290"/>
                    <a:gd name="T91" fmla="*/ 3 h 1327"/>
                    <a:gd name="T92" fmla="*/ 3 w 3290"/>
                    <a:gd name="T93" fmla="*/ 3 h 1327"/>
                    <a:gd name="T94" fmla="*/ 3 w 3290"/>
                    <a:gd name="T95" fmla="*/ 2 h 1327"/>
                    <a:gd name="T96" fmla="*/ 3 w 3290"/>
                    <a:gd name="T97" fmla="*/ 2 h 1327"/>
                    <a:gd name="T98" fmla="*/ 3 w 3290"/>
                    <a:gd name="T99" fmla="*/ 1 h 1327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90"/>
                    <a:gd name="T151" fmla="*/ 0 h 1327"/>
                    <a:gd name="T152" fmla="*/ 3290 w 3290"/>
                    <a:gd name="T153" fmla="*/ 1327 h 1327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90" h="1327">
                      <a:moveTo>
                        <a:pt x="0" y="1327"/>
                      </a:moveTo>
                      <a:lnTo>
                        <a:pt x="34" y="1324"/>
                      </a:lnTo>
                      <a:lnTo>
                        <a:pt x="66" y="1318"/>
                      </a:lnTo>
                      <a:lnTo>
                        <a:pt x="100" y="1306"/>
                      </a:lnTo>
                      <a:lnTo>
                        <a:pt x="133" y="1290"/>
                      </a:lnTo>
                      <a:lnTo>
                        <a:pt x="166" y="1270"/>
                      </a:lnTo>
                      <a:lnTo>
                        <a:pt x="199" y="1244"/>
                      </a:lnTo>
                      <a:lnTo>
                        <a:pt x="232" y="1217"/>
                      </a:lnTo>
                      <a:lnTo>
                        <a:pt x="265" y="1183"/>
                      </a:lnTo>
                      <a:lnTo>
                        <a:pt x="299" y="1147"/>
                      </a:lnTo>
                      <a:lnTo>
                        <a:pt x="332" y="1107"/>
                      </a:lnTo>
                      <a:lnTo>
                        <a:pt x="365" y="1064"/>
                      </a:lnTo>
                      <a:lnTo>
                        <a:pt x="399" y="1018"/>
                      </a:lnTo>
                      <a:lnTo>
                        <a:pt x="431" y="971"/>
                      </a:lnTo>
                      <a:lnTo>
                        <a:pt x="465" y="920"/>
                      </a:lnTo>
                      <a:lnTo>
                        <a:pt x="499" y="868"/>
                      </a:lnTo>
                      <a:lnTo>
                        <a:pt x="531" y="814"/>
                      </a:lnTo>
                      <a:lnTo>
                        <a:pt x="565" y="760"/>
                      </a:lnTo>
                      <a:lnTo>
                        <a:pt x="597" y="705"/>
                      </a:lnTo>
                      <a:lnTo>
                        <a:pt x="631" y="648"/>
                      </a:lnTo>
                      <a:lnTo>
                        <a:pt x="665" y="593"/>
                      </a:lnTo>
                      <a:lnTo>
                        <a:pt x="697" y="538"/>
                      </a:lnTo>
                      <a:lnTo>
                        <a:pt x="731" y="484"/>
                      </a:lnTo>
                      <a:lnTo>
                        <a:pt x="765" y="432"/>
                      </a:lnTo>
                      <a:lnTo>
                        <a:pt x="797" y="380"/>
                      </a:lnTo>
                      <a:lnTo>
                        <a:pt x="831" y="330"/>
                      </a:lnTo>
                      <a:lnTo>
                        <a:pt x="865" y="284"/>
                      </a:lnTo>
                      <a:lnTo>
                        <a:pt x="897" y="240"/>
                      </a:lnTo>
                      <a:lnTo>
                        <a:pt x="931" y="198"/>
                      </a:lnTo>
                      <a:lnTo>
                        <a:pt x="963" y="160"/>
                      </a:lnTo>
                      <a:lnTo>
                        <a:pt x="997" y="126"/>
                      </a:lnTo>
                      <a:lnTo>
                        <a:pt x="1030" y="95"/>
                      </a:lnTo>
                      <a:lnTo>
                        <a:pt x="1063" y="69"/>
                      </a:lnTo>
                      <a:lnTo>
                        <a:pt x="1096" y="46"/>
                      </a:lnTo>
                      <a:lnTo>
                        <a:pt x="1130" y="28"/>
                      </a:lnTo>
                      <a:lnTo>
                        <a:pt x="1163" y="14"/>
                      </a:lnTo>
                      <a:lnTo>
                        <a:pt x="1196" y="5"/>
                      </a:lnTo>
                      <a:lnTo>
                        <a:pt x="1230" y="0"/>
                      </a:lnTo>
                      <a:lnTo>
                        <a:pt x="1262" y="0"/>
                      </a:lnTo>
                      <a:lnTo>
                        <a:pt x="1296" y="6"/>
                      </a:lnTo>
                      <a:lnTo>
                        <a:pt x="1328" y="16"/>
                      </a:lnTo>
                      <a:lnTo>
                        <a:pt x="1362" y="29"/>
                      </a:lnTo>
                      <a:lnTo>
                        <a:pt x="1396" y="48"/>
                      </a:lnTo>
                      <a:lnTo>
                        <a:pt x="1428" y="71"/>
                      </a:lnTo>
                      <a:lnTo>
                        <a:pt x="1462" y="97"/>
                      </a:lnTo>
                      <a:lnTo>
                        <a:pt x="1496" y="128"/>
                      </a:lnTo>
                      <a:lnTo>
                        <a:pt x="1528" y="163"/>
                      </a:lnTo>
                      <a:lnTo>
                        <a:pt x="1562" y="201"/>
                      </a:lnTo>
                      <a:lnTo>
                        <a:pt x="1596" y="243"/>
                      </a:lnTo>
                      <a:lnTo>
                        <a:pt x="1628" y="287"/>
                      </a:lnTo>
                      <a:lnTo>
                        <a:pt x="1662" y="333"/>
                      </a:lnTo>
                      <a:lnTo>
                        <a:pt x="1694" y="383"/>
                      </a:lnTo>
                      <a:lnTo>
                        <a:pt x="1728" y="435"/>
                      </a:lnTo>
                      <a:lnTo>
                        <a:pt x="1762" y="487"/>
                      </a:lnTo>
                      <a:lnTo>
                        <a:pt x="1794" y="541"/>
                      </a:lnTo>
                      <a:lnTo>
                        <a:pt x="1828" y="596"/>
                      </a:lnTo>
                      <a:lnTo>
                        <a:pt x="1861" y="651"/>
                      </a:lnTo>
                      <a:lnTo>
                        <a:pt x="1894" y="708"/>
                      </a:lnTo>
                      <a:lnTo>
                        <a:pt x="1927" y="763"/>
                      </a:lnTo>
                      <a:lnTo>
                        <a:pt x="1961" y="817"/>
                      </a:lnTo>
                      <a:lnTo>
                        <a:pt x="1993" y="871"/>
                      </a:lnTo>
                      <a:lnTo>
                        <a:pt x="2027" y="923"/>
                      </a:lnTo>
                      <a:lnTo>
                        <a:pt x="2060" y="974"/>
                      </a:lnTo>
                      <a:lnTo>
                        <a:pt x="2093" y="1021"/>
                      </a:lnTo>
                      <a:lnTo>
                        <a:pt x="2127" y="1068"/>
                      </a:lnTo>
                      <a:lnTo>
                        <a:pt x="2159" y="1109"/>
                      </a:lnTo>
                      <a:lnTo>
                        <a:pt x="2193" y="1149"/>
                      </a:lnTo>
                      <a:lnTo>
                        <a:pt x="2227" y="1186"/>
                      </a:lnTo>
                      <a:lnTo>
                        <a:pt x="2259" y="1218"/>
                      </a:lnTo>
                      <a:lnTo>
                        <a:pt x="2293" y="1246"/>
                      </a:lnTo>
                      <a:lnTo>
                        <a:pt x="2327" y="1270"/>
                      </a:lnTo>
                      <a:lnTo>
                        <a:pt x="2359" y="1292"/>
                      </a:lnTo>
                      <a:lnTo>
                        <a:pt x="2393" y="1307"/>
                      </a:lnTo>
                      <a:lnTo>
                        <a:pt x="2425" y="1318"/>
                      </a:lnTo>
                      <a:lnTo>
                        <a:pt x="2459" y="1326"/>
                      </a:lnTo>
                      <a:lnTo>
                        <a:pt x="2493" y="1327"/>
                      </a:lnTo>
                      <a:lnTo>
                        <a:pt x="2525" y="1324"/>
                      </a:lnTo>
                      <a:lnTo>
                        <a:pt x="2559" y="1318"/>
                      </a:lnTo>
                      <a:lnTo>
                        <a:pt x="2593" y="1306"/>
                      </a:lnTo>
                      <a:lnTo>
                        <a:pt x="2625" y="1289"/>
                      </a:lnTo>
                      <a:lnTo>
                        <a:pt x="2659" y="1269"/>
                      </a:lnTo>
                      <a:lnTo>
                        <a:pt x="2692" y="1244"/>
                      </a:lnTo>
                      <a:lnTo>
                        <a:pt x="2725" y="1215"/>
                      </a:lnTo>
                      <a:lnTo>
                        <a:pt x="2758" y="1181"/>
                      </a:lnTo>
                      <a:lnTo>
                        <a:pt x="2791" y="1144"/>
                      </a:lnTo>
                      <a:lnTo>
                        <a:pt x="2824" y="1104"/>
                      </a:lnTo>
                      <a:lnTo>
                        <a:pt x="2858" y="1061"/>
                      </a:lnTo>
                      <a:lnTo>
                        <a:pt x="2890" y="1015"/>
                      </a:lnTo>
                      <a:lnTo>
                        <a:pt x="2924" y="968"/>
                      </a:lnTo>
                      <a:lnTo>
                        <a:pt x="2958" y="917"/>
                      </a:lnTo>
                      <a:lnTo>
                        <a:pt x="2990" y="865"/>
                      </a:lnTo>
                      <a:lnTo>
                        <a:pt x="3024" y="811"/>
                      </a:lnTo>
                      <a:lnTo>
                        <a:pt x="3058" y="757"/>
                      </a:lnTo>
                      <a:lnTo>
                        <a:pt x="3090" y="702"/>
                      </a:lnTo>
                      <a:lnTo>
                        <a:pt x="3124" y="645"/>
                      </a:lnTo>
                      <a:lnTo>
                        <a:pt x="3156" y="590"/>
                      </a:lnTo>
                      <a:lnTo>
                        <a:pt x="3190" y="536"/>
                      </a:lnTo>
                      <a:lnTo>
                        <a:pt x="3224" y="481"/>
                      </a:lnTo>
                      <a:lnTo>
                        <a:pt x="3256" y="429"/>
                      </a:lnTo>
                      <a:lnTo>
                        <a:pt x="3290" y="378"/>
                      </a:lnTo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155656" name="Text Box 55"/>
              <p:cNvSpPr txBox="1">
                <a:spLocks noChangeArrowheads="1"/>
              </p:cNvSpPr>
              <p:nvPr/>
            </p:nvSpPr>
            <p:spPr bwMode="auto">
              <a:xfrm>
                <a:off x="3242" y="3056"/>
                <a:ext cx="51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1.0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3035806" y="5325673"/>
                  <a:ext cx="55322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5806" y="5325673"/>
                  <a:ext cx="553228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2618789" y="3339106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8789" y="3339106"/>
                  <a:ext cx="490583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>
                <a:xfrm>
                  <a:off x="2264190" y="4770119"/>
                  <a:ext cx="53489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4190" y="4770119"/>
                  <a:ext cx="53489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/>
                <p:cNvSpPr/>
                <p:nvPr/>
              </p:nvSpPr>
              <p:spPr>
                <a:xfrm>
                  <a:off x="4589816" y="3347190"/>
                  <a:ext cx="97443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816" y="3347190"/>
                  <a:ext cx="974434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/>
                <p:cNvSpPr/>
                <p:nvPr/>
              </p:nvSpPr>
              <p:spPr>
                <a:xfrm>
                  <a:off x="7769355" y="4325231"/>
                  <a:ext cx="78271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矩形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9355" y="4325231"/>
                  <a:ext cx="782715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/>
                <p:cNvSpPr/>
                <p:nvPr/>
              </p:nvSpPr>
              <p:spPr>
                <a:xfrm>
                  <a:off x="4174539" y="4762301"/>
                  <a:ext cx="53489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539" y="4762301"/>
                  <a:ext cx="534890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7408963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5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700" grpId="0"/>
      <p:bldP spid="56" grpId="0"/>
      <p:bldP spid="5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25" name="Text Box 13"/>
          <p:cNvSpPr txBox="1">
            <a:spLocks noChangeArrowheads="1"/>
          </p:cNvSpPr>
          <p:nvPr/>
        </p:nvSpPr>
        <p:spPr bwMode="auto">
          <a:xfrm>
            <a:off x="1782763" y="1793369"/>
            <a:ext cx="4537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①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该超声波的波函数；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726" name="Text Box 14"/>
              <p:cNvSpPr txBox="1">
                <a:spLocks noChangeArrowheads="1"/>
              </p:cNvSpPr>
              <p:nvPr/>
            </p:nvSpPr>
            <p:spPr bwMode="auto">
              <a:xfrm>
                <a:off x="1782763" y="2331025"/>
                <a:ext cx="7559675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②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距波源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处质元振动的运动方程；</a:t>
                </a:r>
              </a:p>
            </p:txBody>
          </p:sp>
        </mc:Choice>
        <mc:Fallback xmlns="">
          <p:sp>
            <p:nvSpPr>
              <p:cNvPr id="115726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2763" y="2331025"/>
                <a:ext cx="7559675" cy="519112"/>
              </a:xfrm>
              <a:prstGeom prst="rect">
                <a:avLst/>
              </a:prstGeom>
              <a:blipFill>
                <a:blip r:embed="rId3"/>
                <a:stretch>
                  <a:fillRect l="-1612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727" name="Text Box 15"/>
              <p:cNvSpPr txBox="1">
                <a:spLocks noChangeArrowheads="1"/>
              </p:cNvSpPr>
              <p:nvPr/>
            </p:nvSpPr>
            <p:spPr bwMode="auto">
              <a:xfrm>
                <a:off x="1781175" y="2855790"/>
                <a:ext cx="841576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③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距波源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8.00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8.05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的两质元振动的相位差。</a:t>
                </a:r>
              </a:p>
            </p:txBody>
          </p:sp>
        </mc:Choice>
        <mc:Fallback xmlns="">
          <p:sp>
            <p:nvSpPr>
              <p:cNvPr id="115727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1175" y="2855790"/>
                <a:ext cx="8415769" cy="523220"/>
              </a:xfrm>
              <a:prstGeom prst="rect">
                <a:avLst/>
              </a:prstGeom>
              <a:blipFill>
                <a:blip r:embed="rId4"/>
                <a:stretch>
                  <a:fillRect l="-1448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728" name="Text Box 16"/>
          <p:cNvSpPr txBox="1">
            <a:spLocks noChangeArrowheads="1"/>
          </p:cNvSpPr>
          <p:nvPr/>
        </p:nvSpPr>
        <p:spPr bwMode="auto">
          <a:xfrm>
            <a:off x="1781176" y="3378776"/>
            <a:ext cx="15128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00FF"/>
                </a:solidFill>
                <a:latin typeface="+mn-lt"/>
                <a:ea typeface="+mn-ea"/>
              </a:rPr>
              <a:t>解：① </a:t>
            </a:r>
          </a:p>
        </p:txBody>
      </p:sp>
      <p:sp>
        <p:nvSpPr>
          <p:cNvPr id="115729" name="Text Box 17"/>
          <p:cNvSpPr txBox="1">
            <a:spLocks noChangeArrowheads="1"/>
          </p:cNvSpPr>
          <p:nvPr/>
        </p:nvSpPr>
        <p:spPr bwMode="auto">
          <a:xfrm>
            <a:off x="2923159" y="3393064"/>
            <a:ext cx="36179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已知条件代入波函数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59" name="Text Box 12"/>
              <p:cNvSpPr txBox="1">
                <a:spLocks noChangeArrowheads="1"/>
              </p:cNvSpPr>
              <p:nvPr/>
            </p:nvSpPr>
            <p:spPr bwMode="auto">
              <a:xfrm>
                <a:off x="1782764" y="390906"/>
                <a:ext cx="9980267" cy="1422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例：某潜水艇的声纳发出的超声波为平面简谐波，其振幅为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，频率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，波长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=2.85×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，波源振动的初相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，求：</a:t>
                </a:r>
              </a:p>
            </p:txBody>
          </p:sp>
        </mc:Choice>
        <mc:Fallback xmlns="">
          <p:sp>
            <p:nvSpPr>
              <p:cNvPr id="53259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2764" y="390906"/>
                <a:ext cx="9980267" cy="1422402"/>
              </a:xfrm>
              <a:prstGeom prst="rect">
                <a:avLst/>
              </a:prstGeom>
              <a:blipFill>
                <a:blip r:embed="rId5"/>
                <a:stretch>
                  <a:fillRect l="-1221" t="-4292" r="-1221" b="-85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105143" y="3892619"/>
                <a:ext cx="3867213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43" y="3892619"/>
                <a:ext cx="3867213" cy="8302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105143" y="4722911"/>
                <a:ext cx="8187947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=1.2×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5.0×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2.85×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43" y="4722911"/>
                <a:ext cx="8187947" cy="8302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105143" y="5713900"/>
                <a:ext cx="5614742" cy="5280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=1.2×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−220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43" y="5713900"/>
                <a:ext cx="5614742" cy="5280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0976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5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5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5" grpId="0"/>
      <p:bldP spid="115726" grpId="0"/>
      <p:bldP spid="115727" grpId="0"/>
      <p:bldP spid="115728" grpId="0"/>
      <p:bldP spid="115729" grpId="0"/>
      <p:bldP spid="53259" grpId="0"/>
      <p:bldP spid="16" grpId="0"/>
      <p:bldP spid="17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5303" name="Text Box 3"/>
              <p:cNvSpPr txBox="1">
                <a:spLocks noChangeArrowheads="1"/>
              </p:cNvSpPr>
              <p:nvPr/>
            </p:nvSpPr>
            <p:spPr bwMode="auto">
              <a:xfrm>
                <a:off x="1868488" y="525468"/>
                <a:ext cx="4608512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②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代入波函数有 </a:t>
                </a:r>
              </a:p>
            </p:txBody>
          </p:sp>
        </mc:Choice>
        <mc:Fallback xmlns="">
          <p:sp>
            <p:nvSpPr>
              <p:cNvPr id="55303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68488" y="525468"/>
                <a:ext cx="4608512" cy="523875"/>
              </a:xfrm>
              <a:prstGeom prst="rect">
                <a:avLst/>
              </a:prstGeom>
              <a:blipFill>
                <a:blip r:embed="rId3"/>
                <a:stretch>
                  <a:fillRect l="-2778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958" name="Text Box 6"/>
          <p:cNvSpPr txBox="1">
            <a:spLocks noChangeArrowheads="1"/>
          </p:cNvSpPr>
          <p:nvPr/>
        </p:nvSpPr>
        <p:spPr bwMode="auto">
          <a:xfrm>
            <a:off x="1868488" y="2416176"/>
            <a:ext cx="16557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+mn-lt"/>
                <a:ea typeface="+mn-ea"/>
              </a:rPr>
              <a:t>③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471984" y="1309712"/>
                <a:ext cx="5614742" cy="5280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=1.2×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−440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984" y="1309712"/>
                <a:ext cx="5614742" cy="5280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471984" y="2224839"/>
                <a:ext cx="2377895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984" y="2224839"/>
                <a:ext cx="2377895" cy="90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048290" y="3317961"/>
                <a:ext cx="19084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=−11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290" y="3317961"/>
                <a:ext cx="190847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82827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3" grpId="0"/>
      <p:bldP spid="125958" grpId="0"/>
      <p:bldP spid="9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386" name="Text Box 2"/>
              <p:cNvSpPr txBox="1">
                <a:spLocks noChangeArrowheads="1"/>
              </p:cNvSpPr>
              <p:nvPr/>
            </p:nvSpPr>
            <p:spPr bwMode="auto">
              <a:xfrm>
                <a:off x="1847851" y="309564"/>
                <a:ext cx="9625013" cy="1373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例：一平面余弦波，波线上各质元振动的振幅和角频率分别为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，波沿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轴正向传播，波速为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，设某一瞬时的波形如图，并取图示瞬时为计时零点。 </a:t>
                </a:r>
              </a:p>
            </p:txBody>
          </p:sp>
        </mc:Choice>
        <mc:Fallback xmlns="">
          <p:sp>
            <p:nvSpPr>
              <p:cNvPr id="5738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851" y="309564"/>
                <a:ext cx="9625013" cy="1373187"/>
              </a:xfrm>
              <a:prstGeom prst="rect">
                <a:avLst/>
              </a:prstGeom>
              <a:blipFill>
                <a:blip r:embed="rId3"/>
                <a:stretch>
                  <a:fillRect l="-1267" t="-4889" r="-1330" b="-124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383" name="Text Box 7"/>
              <p:cNvSpPr txBox="1">
                <a:spLocks noChangeArrowheads="1"/>
              </p:cNvSpPr>
              <p:nvPr/>
            </p:nvSpPr>
            <p:spPr bwMode="auto">
              <a:xfrm>
                <a:off x="1847851" y="1701801"/>
                <a:ext cx="9625013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①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点和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点各有一观察者，试分别以两观察者所在地为坐标原点，写出该波的波函数； </a:t>
                </a:r>
              </a:p>
            </p:txBody>
          </p:sp>
        </mc:Choice>
        <mc:Fallback xmlns="">
          <p:sp>
            <p:nvSpPr>
              <p:cNvPr id="5738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851" y="1701801"/>
                <a:ext cx="9625013" cy="954107"/>
              </a:xfrm>
              <a:prstGeom prst="rect">
                <a:avLst/>
              </a:prstGeom>
              <a:blipFill>
                <a:blip r:embed="rId4"/>
                <a:stretch>
                  <a:fillRect l="-1267" t="-6369" r="-1330" b="-165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378" name="Text Box 11"/>
              <p:cNvSpPr txBox="1">
                <a:spLocks noChangeArrowheads="1"/>
              </p:cNvSpPr>
              <p:nvPr/>
            </p:nvSpPr>
            <p:spPr bwMode="auto">
              <a:xfrm>
                <a:off x="1847850" y="2667000"/>
                <a:ext cx="9625013" cy="946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②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确定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时，距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点分别为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/8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m:rPr>
                        <m:sty m:val="p"/>
                      </m:rPr>
                      <a:rPr lang="el-GR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/8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两处质元振动的速度的大小和方向。 </a:t>
                </a:r>
              </a:p>
            </p:txBody>
          </p:sp>
        </mc:Choice>
        <mc:Fallback xmlns="">
          <p:sp>
            <p:nvSpPr>
              <p:cNvPr id="57378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850" y="2667000"/>
                <a:ext cx="9625013" cy="946150"/>
              </a:xfrm>
              <a:prstGeom prst="rect">
                <a:avLst/>
              </a:prstGeom>
              <a:blipFill>
                <a:blip r:embed="rId5"/>
                <a:stretch>
                  <a:fillRect l="-1267" t="-7097" r="-1330" b="-174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376" name="Text Box 16"/>
              <p:cNvSpPr txBox="1">
                <a:spLocks noChangeArrowheads="1"/>
              </p:cNvSpPr>
              <p:nvPr/>
            </p:nvSpPr>
            <p:spPr bwMode="auto">
              <a:xfrm>
                <a:off x="1847851" y="3632201"/>
                <a:ext cx="7561263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解：①欲求波函数，先求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点的振动方程 </a:t>
                </a:r>
              </a:p>
            </p:txBody>
          </p:sp>
        </mc:Choice>
        <mc:Fallback xmlns="">
          <p:sp>
            <p:nvSpPr>
              <p:cNvPr id="57376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851" y="3632201"/>
                <a:ext cx="7561263" cy="519113"/>
              </a:xfrm>
              <a:prstGeom prst="rect">
                <a:avLst/>
              </a:prstGeom>
              <a:blipFill>
                <a:blip r:embed="rId6"/>
                <a:stretch>
                  <a:fillRect l="-1613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2605058" y="4265254"/>
                <a:ext cx="32900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058" y="4265254"/>
                <a:ext cx="32900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911429" y="5014245"/>
                <a:ext cx="1099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429" y="5014245"/>
                <a:ext cx="109991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2882295" y="5014245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5" y="5014245"/>
                <a:ext cx="7072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3561675" y="4969854"/>
                <a:ext cx="2879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675" y="4969854"/>
                <a:ext cx="287944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2605058" y="5674454"/>
                <a:ext cx="33629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058" y="5674454"/>
                <a:ext cx="336290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7234238" y="4174721"/>
            <a:ext cx="4230227" cy="2271105"/>
            <a:chOff x="7234238" y="4174721"/>
            <a:chExt cx="4230227" cy="2271105"/>
          </a:xfrm>
        </p:grpSpPr>
        <p:grpSp>
          <p:nvGrpSpPr>
            <p:cNvPr id="6" name="Group 71"/>
            <p:cNvGrpSpPr>
              <a:grpSpLocks/>
            </p:cNvGrpSpPr>
            <p:nvPr/>
          </p:nvGrpSpPr>
          <p:grpSpPr bwMode="auto">
            <a:xfrm>
              <a:off x="7234238" y="4447163"/>
              <a:ext cx="3917950" cy="1998663"/>
              <a:chOff x="3019" y="2881"/>
              <a:chExt cx="2468" cy="1259"/>
            </a:xfrm>
          </p:grpSpPr>
          <p:sp>
            <p:nvSpPr>
              <p:cNvPr id="57356" name="Line 27"/>
              <p:cNvSpPr>
                <a:spLocks noChangeShapeType="1"/>
              </p:cNvSpPr>
              <p:nvPr/>
            </p:nvSpPr>
            <p:spPr bwMode="auto">
              <a:xfrm>
                <a:off x="3019" y="3560"/>
                <a:ext cx="246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57357" name="Line 28"/>
              <p:cNvSpPr>
                <a:spLocks noChangeShapeType="1"/>
              </p:cNvSpPr>
              <p:nvPr/>
            </p:nvSpPr>
            <p:spPr bwMode="auto">
              <a:xfrm flipV="1">
                <a:off x="3842" y="2883"/>
                <a:ext cx="0" cy="125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grpSp>
            <p:nvGrpSpPr>
              <p:cNvPr id="57358" name="Group 59"/>
              <p:cNvGrpSpPr>
                <a:grpSpLocks/>
              </p:cNvGrpSpPr>
              <p:nvPr/>
            </p:nvGrpSpPr>
            <p:grpSpPr bwMode="auto">
              <a:xfrm>
                <a:off x="3110" y="3096"/>
                <a:ext cx="2183" cy="941"/>
                <a:chOff x="3110" y="3096"/>
                <a:chExt cx="2183" cy="941"/>
              </a:xfrm>
            </p:grpSpPr>
            <p:grpSp>
              <p:nvGrpSpPr>
                <p:cNvPr id="57367" name="Group 21"/>
                <p:cNvGrpSpPr>
                  <a:grpSpLocks/>
                </p:cNvGrpSpPr>
                <p:nvPr/>
              </p:nvGrpSpPr>
              <p:grpSpPr bwMode="auto">
                <a:xfrm flipV="1">
                  <a:off x="3853" y="3096"/>
                  <a:ext cx="720" cy="466"/>
                  <a:chOff x="2880" y="4404"/>
                  <a:chExt cx="945" cy="636"/>
                </a:xfrm>
              </p:grpSpPr>
              <p:sp>
                <p:nvSpPr>
                  <p:cNvPr id="57374" name="Freeform 22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7375" name="Freeform 23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834 w 465"/>
                      <a:gd name="T3" fmla="*/ 321 h 636"/>
                      <a:gd name="T4" fmla="*/ 1875 w 465"/>
                      <a:gd name="T5" fmla="*/ 546 h 636"/>
                      <a:gd name="T6" fmla="*/ 3230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7368" name="Group 24"/>
                <p:cNvGrpSpPr>
                  <a:grpSpLocks/>
                </p:cNvGrpSpPr>
                <p:nvPr/>
              </p:nvGrpSpPr>
              <p:grpSpPr bwMode="auto">
                <a:xfrm>
                  <a:off x="4573" y="3560"/>
                  <a:ext cx="720" cy="466"/>
                  <a:chOff x="2880" y="4404"/>
                  <a:chExt cx="945" cy="636"/>
                </a:xfrm>
              </p:grpSpPr>
              <p:sp>
                <p:nvSpPr>
                  <p:cNvPr id="57372" name="Freeform 25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7373" name="Freeform 26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834 w 465"/>
                      <a:gd name="T3" fmla="*/ 321 h 636"/>
                      <a:gd name="T4" fmla="*/ 1875 w 465"/>
                      <a:gd name="T5" fmla="*/ 546 h 636"/>
                      <a:gd name="T6" fmla="*/ 3230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7369" name="Group 32"/>
                <p:cNvGrpSpPr>
                  <a:grpSpLocks/>
                </p:cNvGrpSpPr>
                <p:nvPr/>
              </p:nvGrpSpPr>
              <p:grpSpPr bwMode="auto">
                <a:xfrm>
                  <a:off x="3110" y="3571"/>
                  <a:ext cx="720" cy="466"/>
                  <a:chOff x="2880" y="4404"/>
                  <a:chExt cx="945" cy="636"/>
                </a:xfrm>
              </p:grpSpPr>
              <p:sp>
                <p:nvSpPr>
                  <p:cNvPr id="57370" name="Freeform 33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7371" name="Freeform 34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834 w 465"/>
                      <a:gd name="T3" fmla="*/ 321 h 636"/>
                      <a:gd name="T4" fmla="*/ 1875 w 465"/>
                      <a:gd name="T5" fmla="*/ 546 h 636"/>
                      <a:gd name="T6" fmla="*/ 3230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</p:grpSp>
          <p:sp>
            <p:nvSpPr>
              <p:cNvPr id="57359" name="Line 35"/>
              <p:cNvSpPr>
                <a:spLocks noChangeShapeType="1"/>
              </p:cNvSpPr>
              <p:nvPr/>
            </p:nvSpPr>
            <p:spPr bwMode="auto">
              <a:xfrm flipV="1">
                <a:off x="3270" y="3292"/>
                <a:ext cx="435" cy="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57360" name="Line 44"/>
              <p:cNvSpPr>
                <a:spLocks noChangeShapeType="1"/>
              </p:cNvSpPr>
              <p:nvPr/>
            </p:nvSpPr>
            <p:spPr bwMode="auto">
              <a:xfrm flipV="1">
                <a:off x="4916" y="2881"/>
                <a:ext cx="0" cy="125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dash"/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10396993" y="4986910"/>
                  <a:ext cx="106747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6993" y="4986910"/>
                  <a:ext cx="1067472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8540751" y="4174721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751" y="4174721"/>
                  <a:ext cx="490583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/>
                <p:cNvSpPr/>
                <p:nvPr/>
              </p:nvSpPr>
              <p:spPr>
                <a:xfrm>
                  <a:off x="7713328" y="4552877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3328" y="4552877"/>
                  <a:ext cx="499944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/>
                <p:cNvSpPr/>
                <p:nvPr/>
              </p:nvSpPr>
              <p:spPr>
                <a:xfrm>
                  <a:off x="8114595" y="5073493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4595" y="5073493"/>
                  <a:ext cx="534890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/>
                <p:cNvSpPr/>
                <p:nvPr/>
              </p:nvSpPr>
              <p:spPr>
                <a:xfrm>
                  <a:off x="10245725" y="4202540"/>
                  <a:ext cx="5774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6" name="矩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5725" y="4202540"/>
                  <a:ext cx="577401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9809947" y="5099626"/>
                  <a:ext cx="51565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9947" y="5099626"/>
                  <a:ext cx="515654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6876494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7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86" grpId="0"/>
      <p:bldP spid="57383" grpId="0"/>
      <p:bldP spid="57378" grpId="0"/>
      <p:bldP spid="57376" grpId="0"/>
      <p:bldP spid="47" grpId="0"/>
      <p:bldP spid="7" grpId="0"/>
      <p:bldP spid="49" grpId="0"/>
      <p:bldP spid="50" grpId="0"/>
      <p:bldP spid="5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436" name="Text Box 37"/>
              <p:cNvSpPr txBox="1">
                <a:spLocks noChangeArrowheads="1"/>
              </p:cNvSpPr>
              <p:nvPr/>
            </p:nvSpPr>
            <p:spPr bwMode="auto">
              <a:xfrm>
                <a:off x="1705159" y="3107145"/>
                <a:ext cx="3854983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当取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𝑃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为坐标原点时： </a:t>
                </a:r>
              </a:p>
            </p:txBody>
          </p:sp>
        </mc:Choice>
        <mc:Fallback xmlns="">
          <p:sp>
            <p:nvSpPr>
              <p:cNvPr id="59436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5159" y="3107145"/>
                <a:ext cx="3854983" cy="519113"/>
              </a:xfrm>
              <a:prstGeom prst="rect">
                <a:avLst/>
              </a:prstGeom>
              <a:blipFill>
                <a:blip r:embed="rId3"/>
                <a:stretch>
                  <a:fillRect l="-3323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434" name="Text Box 41"/>
              <p:cNvSpPr txBox="1">
                <a:spLocks noChangeArrowheads="1"/>
              </p:cNvSpPr>
              <p:nvPr/>
            </p:nvSpPr>
            <p:spPr bwMode="auto">
              <a:xfrm>
                <a:off x="1705159" y="3670707"/>
                <a:ext cx="3235551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𝑃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点的振动方程</a:t>
                </a:r>
              </a:p>
            </p:txBody>
          </p:sp>
        </mc:Choice>
        <mc:Fallback xmlns="">
          <p:sp>
            <p:nvSpPr>
              <p:cNvPr id="59434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5159" y="3670707"/>
                <a:ext cx="3235551" cy="519112"/>
              </a:xfrm>
              <a:prstGeom prst="rect">
                <a:avLst/>
              </a:prstGeom>
              <a:blipFill>
                <a:blip r:embed="rId4"/>
                <a:stretch>
                  <a:fillRect l="-3962" t="-11765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2326111" y="353767"/>
                <a:ext cx="1223540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111" y="353767"/>
                <a:ext cx="1223540" cy="8244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1705159" y="507887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159" y="507887"/>
                <a:ext cx="70724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4536560" y="5009923"/>
                <a:ext cx="70724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560" y="5009923"/>
                <a:ext cx="70724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1705159" y="1298789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159" y="1298789"/>
                <a:ext cx="70724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1705159" y="2239768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159" y="2239768"/>
                <a:ext cx="7072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2633457" y="5009923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457" y="5009923"/>
                <a:ext cx="70724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2633457" y="4388206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457" y="4388206"/>
                <a:ext cx="70724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2633457" y="5797551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457" y="5797551"/>
                <a:ext cx="70724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2324523" y="1168621"/>
                <a:ext cx="3373359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523" y="1168621"/>
                <a:ext cx="3373359" cy="8244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2324523" y="2067664"/>
                <a:ext cx="4196342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523" y="2067664"/>
                <a:ext cx="4196342" cy="83022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4742505" y="3684062"/>
                <a:ext cx="34791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505" y="3684062"/>
                <a:ext cx="3479158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3250255" y="4353631"/>
                <a:ext cx="33686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255" y="4353631"/>
                <a:ext cx="3368678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7057760" y="4362187"/>
                <a:ext cx="35691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760" y="4362187"/>
                <a:ext cx="3569182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3250255" y="5005121"/>
                <a:ext cx="13088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255" y="5005121"/>
                <a:ext cx="130882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5288455" y="4965475"/>
                <a:ext cx="33634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55" y="4965475"/>
                <a:ext cx="336342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3250255" y="5528919"/>
                <a:ext cx="4424353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255" y="5528919"/>
                <a:ext cx="4424353" cy="106048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7483620" y="441461"/>
            <a:ext cx="4230227" cy="2271105"/>
            <a:chOff x="7483620" y="441461"/>
            <a:chExt cx="4230227" cy="2271105"/>
          </a:xfrm>
        </p:grpSpPr>
        <p:grpSp>
          <p:nvGrpSpPr>
            <p:cNvPr id="62" name="Group 71"/>
            <p:cNvGrpSpPr>
              <a:grpSpLocks/>
            </p:cNvGrpSpPr>
            <p:nvPr/>
          </p:nvGrpSpPr>
          <p:grpSpPr bwMode="auto">
            <a:xfrm>
              <a:off x="7483620" y="713903"/>
              <a:ext cx="3917950" cy="1998663"/>
              <a:chOff x="3019" y="2881"/>
              <a:chExt cx="2468" cy="1259"/>
            </a:xfrm>
          </p:grpSpPr>
          <p:sp>
            <p:nvSpPr>
              <p:cNvPr id="63" name="Line 27"/>
              <p:cNvSpPr>
                <a:spLocks noChangeShapeType="1"/>
              </p:cNvSpPr>
              <p:nvPr/>
            </p:nvSpPr>
            <p:spPr bwMode="auto">
              <a:xfrm>
                <a:off x="3019" y="3560"/>
                <a:ext cx="246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64" name="Line 28"/>
              <p:cNvSpPr>
                <a:spLocks noChangeShapeType="1"/>
              </p:cNvSpPr>
              <p:nvPr/>
            </p:nvSpPr>
            <p:spPr bwMode="auto">
              <a:xfrm flipV="1">
                <a:off x="3842" y="2883"/>
                <a:ext cx="0" cy="125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grpSp>
            <p:nvGrpSpPr>
              <p:cNvPr id="65" name="Group 59"/>
              <p:cNvGrpSpPr>
                <a:grpSpLocks/>
              </p:cNvGrpSpPr>
              <p:nvPr/>
            </p:nvGrpSpPr>
            <p:grpSpPr bwMode="auto">
              <a:xfrm>
                <a:off x="3110" y="3096"/>
                <a:ext cx="2183" cy="941"/>
                <a:chOff x="3110" y="3096"/>
                <a:chExt cx="2183" cy="941"/>
              </a:xfrm>
            </p:grpSpPr>
            <p:grpSp>
              <p:nvGrpSpPr>
                <p:cNvPr id="68" name="Group 21"/>
                <p:cNvGrpSpPr>
                  <a:grpSpLocks/>
                </p:cNvGrpSpPr>
                <p:nvPr/>
              </p:nvGrpSpPr>
              <p:grpSpPr bwMode="auto">
                <a:xfrm flipV="1">
                  <a:off x="3853" y="3096"/>
                  <a:ext cx="720" cy="466"/>
                  <a:chOff x="2880" y="4404"/>
                  <a:chExt cx="945" cy="636"/>
                </a:xfrm>
              </p:grpSpPr>
              <p:sp>
                <p:nvSpPr>
                  <p:cNvPr id="75" name="Freeform 22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76" name="Freeform 23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834 w 465"/>
                      <a:gd name="T3" fmla="*/ 321 h 636"/>
                      <a:gd name="T4" fmla="*/ 1875 w 465"/>
                      <a:gd name="T5" fmla="*/ 546 h 636"/>
                      <a:gd name="T6" fmla="*/ 3230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69" name="Group 24"/>
                <p:cNvGrpSpPr>
                  <a:grpSpLocks/>
                </p:cNvGrpSpPr>
                <p:nvPr/>
              </p:nvGrpSpPr>
              <p:grpSpPr bwMode="auto">
                <a:xfrm>
                  <a:off x="4573" y="3560"/>
                  <a:ext cx="720" cy="466"/>
                  <a:chOff x="2880" y="4404"/>
                  <a:chExt cx="945" cy="636"/>
                </a:xfrm>
              </p:grpSpPr>
              <p:sp>
                <p:nvSpPr>
                  <p:cNvPr id="73" name="Freeform 25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74" name="Freeform 26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834 w 465"/>
                      <a:gd name="T3" fmla="*/ 321 h 636"/>
                      <a:gd name="T4" fmla="*/ 1875 w 465"/>
                      <a:gd name="T5" fmla="*/ 546 h 636"/>
                      <a:gd name="T6" fmla="*/ 3230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70" name="Group 32"/>
                <p:cNvGrpSpPr>
                  <a:grpSpLocks/>
                </p:cNvGrpSpPr>
                <p:nvPr/>
              </p:nvGrpSpPr>
              <p:grpSpPr bwMode="auto">
                <a:xfrm>
                  <a:off x="3110" y="3571"/>
                  <a:ext cx="720" cy="466"/>
                  <a:chOff x="2880" y="4404"/>
                  <a:chExt cx="945" cy="636"/>
                </a:xfrm>
              </p:grpSpPr>
              <p:sp>
                <p:nvSpPr>
                  <p:cNvPr id="71" name="Freeform 33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72" name="Freeform 34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834 w 465"/>
                      <a:gd name="T3" fmla="*/ 321 h 636"/>
                      <a:gd name="T4" fmla="*/ 1875 w 465"/>
                      <a:gd name="T5" fmla="*/ 546 h 636"/>
                      <a:gd name="T6" fmla="*/ 3230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</p:grpSp>
          <p:sp>
            <p:nvSpPr>
              <p:cNvPr id="66" name="Line 35"/>
              <p:cNvSpPr>
                <a:spLocks noChangeShapeType="1"/>
              </p:cNvSpPr>
              <p:nvPr/>
            </p:nvSpPr>
            <p:spPr bwMode="auto">
              <a:xfrm flipV="1">
                <a:off x="3270" y="3292"/>
                <a:ext cx="435" cy="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67" name="Line 44"/>
              <p:cNvSpPr>
                <a:spLocks noChangeShapeType="1"/>
              </p:cNvSpPr>
              <p:nvPr/>
            </p:nvSpPr>
            <p:spPr bwMode="auto">
              <a:xfrm flipV="1">
                <a:off x="4916" y="2881"/>
                <a:ext cx="0" cy="125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dash"/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/>
                <p:cNvSpPr/>
                <p:nvPr/>
              </p:nvSpPr>
              <p:spPr>
                <a:xfrm>
                  <a:off x="10646375" y="1253650"/>
                  <a:ext cx="106747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7" name="矩形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6375" y="1253650"/>
                  <a:ext cx="1067472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/>
                <p:cNvSpPr/>
                <p:nvPr/>
              </p:nvSpPr>
              <p:spPr>
                <a:xfrm>
                  <a:off x="8790133" y="441461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8" name="矩形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0133" y="441461"/>
                  <a:ext cx="490583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/>
                <p:cNvSpPr/>
                <p:nvPr/>
              </p:nvSpPr>
              <p:spPr>
                <a:xfrm>
                  <a:off x="7962710" y="819617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9" name="矩形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2710" y="819617"/>
                  <a:ext cx="499944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/>
                <p:cNvSpPr/>
                <p:nvPr/>
              </p:nvSpPr>
              <p:spPr>
                <a:xfrm>
                  <a:off x="8363977" y="1340233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80" name="矩形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3977" y="1340233"/>
                  <a:ext cx="534890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/>
                <p:cNvSpPr/>
                <p:nvPr/>
              </p:nvSpPr>
              <p:spPr>
                <a:xfrm>
                  <a:off x="10495107" y="469280"/>
                  <a:ext cx="5774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81" name="矩形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5107" y="469280"/>
                  <a:ext cx="577401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矩形 81"/>
                <p:cNvSpPr/>
                <p:nvPr/>
              </p:nvSpPr>
              <p:spPr>
                <a:xfrm>
                  <a:off x="10059329" y="1366366"/>
                  <a:ext cx="51565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82" name="矩形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9329" y="1366366"/>
                  <a:ext cx="515654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/>
              <p:cNvSpPr/>
              <p:nvPr/>
            </p:nvSpPr>
            <p:spPr>
              <a:xfrm>
                <a:off x="1705159" y="4383110"/>
                <a:ext cx="1099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4" name="矩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159" y="4383110"/>
                <a:ext cx="1099916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413118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9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9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36" grpId="0"/>
      <p:bldP spid="59434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8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"/>
          <p:cNvSpPr txBox="1">
            <a:spLocks noChangeArrowheads="1"/>
          </p:cNvSpPr>
          <p:nvPr/>
        </p:nvSpPr>
        <p:spPr bwMode="auto">
          <a:xfrm>
            <a:off x="1827215" y="1474788"/>
            <a:ext cx="101352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② </a:t>
            </a:r>
          </a:p>
        </p:txBody>
      </p:sp>
      <p:sp>
        <p:nvSpPr>
          <p:cNvPr id="122911" name="Line 31"/>
          <p:cNvSpPr>
            <a:spLocks noChangeShapeType="1"/>
          </p:cNvSpPr>
          <p:nvPr/>
        </p:nvSpPr>
        <p:spPr bwMode="auto">
          <a:xfrm>
            <a:off x="8807450" y="2227263"/>
            <a:ext cx="0" cy="36195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122912" name="Line 32"/>
          <p:cNvSpPr>
            <a:spLocks noChangeShapeType="1"/>
          </p:cNvSpPr>
          <p:nvPr/>
        </p:nvSpPr>
        <p:spPr bwMode="auto">
          <a:xfrm flipV="1">
            <a:off x="9386888" y="1878014"/>
            <a:ext cx="0" cy="36353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7210426" y="1731964"/>
            <a:ext cx="3917950" cy="1998663"/>
            <a:chOff x="2974" y="1159"/>
            <a:chExt cx="2468" cy="1259"/>
          </a:xfrm>
        </p:grpSpPr>
        <p:grpSp>
          <p:nvGrpSpPr>
            <p:cNvPr id="61474" name="Group 19"/>
            <p:cNvGrpSpPr>
              <a:grpSpLocks/>
            </p:cNvGrpSpPr>
            <p:nvPr/>
          </p:nvGrpSpPr>
          <p:grpSpPr bwMode="auto">
            <a:xfrm flipV="1">
              <a:off x="3808" y="1374"/>
              <a:ext cx="720" cy="466"/>
              <a:chOff x="2880" y="4404"/>
              <a:chExt cx="945" cy="636"/>
            </a:xfrm>
          </p:grpSpPr>
          <p:sp>
            <p:nvSpPr>
              <p:cNvPr id="61490" name="Freeform 20"/>
              <p:cNvSpPr>
                <a:spLocks/>
              </p:cNvSpPr>
              <p:nvPr/>
            </p:nvSpPr>
            <p:spPr bwMode="auto">
              <a:xfrm>
                <a:off x="2880" y="4404"/>
                <a:ext cx="465" cy="636"/>
              </a:xfrm>
              <a:custGeom>
                <a:avLst/>
                <a:gdLst>
                  <a:gd name="T0" fmla="*/ 0 w 465"/>
                  <a:gd name="T1" fmla="*/ 0 h 636"/>
                  <a:gd name="T2" fmla="*/ 120 w 465"/>
                  <a:gd name="T3" fmla="*/ 321 h 636"/>
                  <a:gd name="T4" fmla="*/ 270 w 465"/>
                  <a:gd name="T5" fmla="*/ 546 h 636"/>
                  <a:gd name="T6" fmla="*/ 465 w 465"/>
                  <a:gd name="T7" fmla="*/ 636 h 6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65"/>
                  <a:gd name="T13" fmla="*/ 0 h 636"/>
                  <a:gd name="T14" fmla="*/ 465 w 465"/>
                  <a:gd name="T15" fmla="*/ 636 h 6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65" h="636">
                    <a:moveTo>
                      <a:pt x="0" y="0"/>
                    </a:moveTo>
                    <a:cubicBezTo>
                      <a:pt x="37" y="115"/>
                      <a:pt x="75" y="230"/>
                      <a:pt x="120" y="321"/>
                    </a:cubicBezTo>
                    <a:cubicBezTo>
                      <a:pt x="165" y="412"/>
                      <a:pt x="212" y="494"/>
                      <a:pt x="270" y="546"/>
                    </a:cubicBezTo>
                    <a:cubicBezTo>
                      <a:pt x="328" y="598"/>
                      <a:pt x="423" y="621"/>
                      <a:pt x="465" y="636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1491" name="Freeform 21"/>
              <p:cNvSpPr>
                <a:spLocks/>
              </p:cNvSpPr>
              <p:nvPr/>
            </p:nvSpPr>
            <p:spPr bwMode="auto">
              <a:xfrm flipH="1">
                <a:off x="3315" y="4404"/>
                <a:ext cx="510" cy="636"/>
              </a:xfrm>
              <a:custGeom>
                <a:avLst/>
                <a:gdLst>
                  <a:gd name="T0" fmla="*/ 0 w 465"/>
                  <a:gd name="T1" fmla="*/ 0 h 636"/>
                  <a:gd name="T2" fmla="*/ 834 w 465"/>
                  <a:gd name="T3" fmla="*/ 321 h 636"/>
                  <a:gd name="T4" fmla="*/ 1875 w 465"/>
                  <a:gd name="T5" fmla="*/ 546 h 636"/>
                  <a:gd name="T6" fmla="*/ 3230 w 465"/>
                  <a:gd name="T7" fmla="*/ 636 h 6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65"/>
                  <a:gd name="T13" fmla="*/ 0 h 636"/>
                  <a:gd name="T14" fmla="*/ 465 w 465"/>
                  <a:gd name="T15" fmla="*/ 636 h 6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65" h="636">
                    <a:moveTo>
                      <a:pt x="0" y="0"/>
                    </a:moveTo>
                    <a:cubicBezTo>
                      <a:pt x="37" y="115"/>
                      <a:pt x="75" y="230"/>
                      <a:pt x="120" y="321"/>
                    </a:cubicBezTo>
                    <a:cubicBezTo>
                      <a:pt x="165" y="412"/>
                      <a:pt x="212" y="494"/>
                      <a:pt x="270" y="546"/>
                    </a:cubicBezTo>
                    <a:cubicBezTo>
                      <a:pt x="328" y="598"/>
                      <a:pt x="423" y="621"/>
                      <a:pt x="465" y="636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61475" name="Group 22"/>
            <p:cNvGrpSpPr>
              <a:grpSpLocks/>
            </p:cNvGrpSpPr>
            <p:nvPr/>
          </p:nvGrpSpPr>
          <p:grpSpPr bwMode="auto">
            <a:xfrm>
              <a:off x="4528" y="1838"/>
              <a:ext cx="720" cy="466"/>
              <a:chOff x="2880" y="4404"/>
              <a:chExt cx="945" cy="636"/>
            </a:xfrm>
          </p:grpSpPr>
          <p:sp>
            <p:nvSpPr>
              <p:cNvPr id="61488" name="Freeform 23"/>
              <p:cNvSpPr>
                <a:spLocks/>
              </p:cNvSpPr>
              <p:nvPr/>
            </p:nvSpPr>
            <p:spPr bwMode="auto">
              <a:xfrm>
                <a:off x="2880" y="4404"/>
                <a:ext cx="465" cy="636"/>
              </a:xfrm>
              <a:custGeom>
                <a:avLst/>
                <a:gdLst>
                  <a:gd name="T0" fmla="*/ 0 w 465"/>
                  <a:gd name="T1" fmla="*/ 0 h 636"/>
                  <a:gd name="T2" fmla="*/ 120 w 465"/>
                  <a:gd name="T3" fmla="*/ 321 h 636"/>
                  <a:gd name="T4" fmla="*/ 270 w 465"/>
                  <a:gd name="T5" fmla="*/ 546 h 636"/>
                  <a:gd name="T6" fmla="*/ 465 w 465"/>
                  <a:gd name="T7" fmla="*/ 636 h 6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65"/>
                  <a:gd name="T13" fmla="*/ 0 h 636"/>
                  <a:gd name="T14" fmla="*/ 465 w 465"/>
                  <a:gd name="T15" fmla="*/ 636 h 6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65" h="636">
                    <a:moveTo>
                      <a:pt x="0" y="0"/>
                    </a:moveTo>
                    <a:cubicBezTo>
                      <a:pt x="37" y="115"/>
                      <a:pt x="75" y="230"/>
                      <a:pt x="120" y="321"/>
                    </a:cubicBezTo>
                    <a:cubicBezTo>
                      <a:pt x="165" y="412"/>
                      <a:pt x="212" y="494"/>
                      <a:pt x="270" y="546"/>
                    </a:cubicBezTo>
                    <a:cubicBezTo>
                      <a:pt x="328" y="598"/>
                      <a:pt x="423" y="621"/>
                      <a:pt x="465" y="636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1489" name="Freeform 24"/>
              <p:cNvSpPr>
                <a:spLocks/>
              </p:cNvSpPr>
              <p:nvPr/>
            </p:nvSpPr>
            <p:spPr bwMode="auto">
              <a:xfrm flipH="1">
                <a:off x="3315" y="4404"/>
                <a:ext cx="510" cy="636"/>
              </a:xfrm>
              <a:custGeom>
                <a:avLst/>
                <a:gdLst>
                  <a:gd name="T0" fmla="*/ 0 w 465"/>
                  <a:gd name="T1" fmla="*/ 0 h 636"/>
                  <a:gd name="T2" fmla="*/ 834 w 465"/>
                  <a:gd name="T3" fmla="*/ 321 h 636"/>
                  <a:gd name="T4" fmla="*/ 1875 w 465"/>
                  <a:gd name="T5" fmla="*/ 546 h 636"/>
                  <a:gd name="T6" fmla="*/ 3230 w 465"/>
                  <a:gd name="T7" fmla="*/ 636 h 6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65"/>
                  <a:gd name="T13" fmla="*/ 0 h 636"/>
                  <a:gd name="T14" fmla="*/ 465 w 465"/>
                  <a:gd name="T15" fmla="*/ 636 h 6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65" h="636">
                    <a:moveTo>
                      <a:pt x="0" y="0"/>
                    </a:moveTo>
                    <a:cubicBezTo>
                      <a:pt x="37" y="115"/>
                      <a:pt x="75" y="230"/>
                      <a:pt x="120" y="321"/>
                    </a:cubicBezTo>
                    <a:cubicBezTo>
                      <a:pt x="165" y="412"/>
                      <a:pt x="212" y="494"/>
                      <a:pt x="270" y="546"/>
                    </a:cubicBezTo>
                    <a:cubicBezTo>
                      <a:pt x="328" y="598"/>
                      <a:pt x="423" y="621"/>
                      <a:pt x="465" y="636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61476" name="Line 25"/>
            <p:cNvSpPr>
              <a:spLocks noChangeShapeType="1"/>
            </p:cNvSpPr>
            <p:nvPr/>
          </p:nvSpPr>
          <p:spPr bwMode="auto">
            <a:xfrm>
              <a:off x="2974" y="1838"/>
              <a:ext cx="246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61477" name="Line 26"/>
            <p:cNvSpPr>
              <a:spLocks noChangeShapeType="1"/>
            </p:cNvSpPr>
            <p:nvPr/>
          </p:nvSpPr>
          <p:spPr bwMode="auto">
            <a:xfrm flipV="1">
              <a:off x="3797" y="1161"/>
              <a:ext cx="0" cy="125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grpSp>
          <p:nvGrpSpPr>
            <p:cNvPr id="61478" name="Group 27"/>
            <p:cNvGrpSpPr>
              <a:grpSpLocks/>
            </p:cNvGrpSpPr>
            <p:nvPr/>
          </p:nvGrpSpPr>
          <p:grpSpPr bwMode="auto">
            <a:xfrm>
              <a:off x="3065" y="1849"/>
              <a:ext cx="720" cy="466"/>
              <a:chOff x="2880" y="4404"/>
              <a:chExt cx="945" cy="636"/>
            </a:xfrm>
          </p:grpSpPr>
          <p:sp>
            <p:nvSpPr>
              <p:cNvPr id="61486" name="Freeform 28"/>
              <p:cNvSpPr>
                <a:spLocks/>
              </p:cNvSpPr>
              <p:nvPr/>
            </p:nvSpPr>
            <p:spPr bwMode="auto">
              <a:xfrm>
                <a:off x="2880" y="4404"/>
                <a:ext cx="465" cy="636"/>
              </a:xfrm>
              <a:custGeom>
                <a:avLst/>
                <a:gdLst>
                  <a:gd name="T0" fmla="*/ 0 w 465"/>
                  <a:gd name="T1" fmla="*/ 0 h 636"/>
                  <a:gd name="T2" fmla="*/ 120 w 465"/>
                  <a:gd name="T3" fmla="*/ 321 h 636"/>
                  <a:gd name="T4" fmla="*/ 270 w 465"/>
                  <a:gd name="T5" fmla="*/ 546 h 636"/>
                  <a:gd name="T6" fmla="*/ 465 w 465"/>
                  <a:gd name="T7" fmla="*/ 636 h 6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65"/>
                  <a:gd name="T13" fmla="*/ 0 h 636"/>
                  <a:gd name="T14" fmla="*/ 465 w 465"/>
                  <a:gd name="T15" fmla="*/ 636 h 6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65" h="636">
                    <a:moveTo>
                      <a:pt x="0" y="0"/>
                    </a:moveTo>
                    <a:cubicBezTo>
                      <a:pt x="37" y="115"/>
                      <a:pt x="75" y="230"/>
                      <a:pt x="120" y="321"/>
                    </a:cubicBezTo>
                    <a:cubicBezTo>
                      <a:pt x="165" y="412"/>
                      <a:pt x="212" y="494"/>
                      <a:pt x="270" y="546"/>
                    </a:cubicBezTo>
                    <a:cubicBezTo>
                      <a:pt x="328" y="598"/>
                      <a:pt x="423" y="621"/>
                      <a:pt x="465" y="636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1487" name="Freeform 29"/>
              <p:cNvSpPr>
                <a:spLocks/>
              </p:cNvSpPr>
              <p:nvPr/>
            </p:nvSpPr>
            <p:spPr bwMode="auto">
              <a:xfrm flipH="1">
                <a:off x="3315" y="4404"/>
                <a:ext cx="510" cy="636"/>
              </a:xfrm>
              <a:custGeom>
                <a:avLst/>
                <a:gdLst>
                  <a:gd name="T0" fmla="*/ 0 w 465"/>
                  <a:gd name="T1" fmla="*/ 0 h 636"/>
                  <a:gd name="T2" fmla="*/ 834 w 465"/>
                  <a:gd name="T3" fmla="*/ 321 h 636"/>
                  <a:gd name="T4" fmla="*/ 1875 w 465"/>
                  <a:gd name="T5" fmla="*/ 546 h 636"/>
                  <a:gd name="T6" fmla="*/ 3230 w 465"/>
                  <a:gd name="T7" fmla="*/ 636 h 6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65"/>
                  <a:gd name="T13" fmla="*/ 0 h 636"/>
                  <a:gd name="T14" fmla="*/ 465 w 465"/>
                  <a:gd name="T15" fmla="*/ 636 h 6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65" h="636">
                    <a:moveTo>
                      <a:pt x="0" y="0"/>
                    </a:moveTo>
                    <a:cubicBezTo>
                      <a:pt x="37" y="115"/>
                      <a:pt x="75" y="230"/>
                      <a:pt x="120" y="321"/>
                    </a:cubicBezTo>
                    <a:cubicBezTo>
                      <a:pt x="165" y="412"/>
                      <a:pt x="212" y="494"/>
                      <a:pt x="270" y="546"/>
                    </a:cubicBezTo>
                    <a:cubicBezTo>
                      <a:pt x="328" y="598"/>
                      <a:pt x="423" y="621"/>
                      <a:pt x="465" y="636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61479" name="Line 30"/>
            <p:cNvSpPr>
              <a:spLocks noChangeShapeType="1"/>
            </p:cNvSpPr>
            <p:nvPr/>
          </p:nvSpPr>
          <p:spPr bwMode="auto">
            <a:xfrm flipV="1">
              <a:off x="3225" y="1570"/>
              <a:ext cx="435" cy="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61480" name="Line 33"/>
            <p:cNvSpPr>
              <a:spLocks noChangeShapeType="1"/>
            </p:cNvSpPr>
            <p:nvPr/>
          </p:nvSpPr>
          <p:spPr bwMode="auto">
            <a:xfrm flipV="1">
              <a:off x="4871" y="1159"/>
              <a:ext cx="0" cy="125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</p:grpSp>
      <p:graphicFrame>
        <p:nvGraphicFramePr>
          <p:cNvPr id="122920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277809"/>
              </p:ext>
            </p:extLst>
          </p:nvPr>
        </p:nvGraphicFramePr>
        <p:xfrm>
          <a:off x="8640764" y="2635250"/>
          <a:ext cx="3079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24" name="公式" r:id="rId4" imgW="114102" imgH="114102" progId="Equation.3">
                  <p:embed/>
                </p:oleObj>
              </mc:Choice>
              <mc:Fallback>
                <p:oleObj name="公式" r:id="rId4" imgW="114102" imgH="114102" progId="Equation.3">
                  <p:embed/>
                  <p:pic>
                    <p:nvPicPr>
                      <p:cNvPr id="12292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40764" y="2635250"/>
                        <a:ext cx="307975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1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521513"/>
              </p:ext>
            </p:extLst>
          </p:nvPr>
        </p:nvGraphicFramePr>
        <p:xfrm>
          <a:off x="9237664" y="2635250"/>
          <a:ext cx="3079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25" name="公式" r:id="rId6" imgW="114102" imgH="114102" progId="Equation.3">
                  <p:embed/>
                </p:oleObj>
              </mc:Choice>
              <mc:Fallback>
                <p:oleObj name="公式" r:id="rId6" imgW="114102" imgH="114102" progId="Equation.3">
                  <p:embed/>
                  <p:pic>
                    <p:nvPicPr>
                      <p:cNvPr id="122921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7664" y="2635250"/>
                        <a:ext cx="307975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2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770168"/>
              </p:ext>
            </p:extLst>
          </p:nvPr>
        </p:nvGraphicFramePr>
        <p:xfrm>
          <a:off x="8939214" y="2635250"/>
          <a:ext cx="3079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26" name="公式" r:id="rId7" imgW="114102" imgH="114102" progId="Equation.3">
                  <p:embed/>
                </p:oleObj>
              </mc:Choice>
              <mc:Fallback>
                <p:oleObj name="公式" r:id="rId7" imgW="114102" imgH="114102" progId="Equation.3">
                  <p:embed/>
                  <p:pic>
                    <p:nvPicPr>
                      <p:cNvPr id="122922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9214" y="2635250"/>
                        <a:ext cx="307975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1472" name="Text Box 49"/>
              <p:cNvSpPr txBox="1">
                <a:spLocks noChangeArrowheads="1"/>
              </p:cNvSpPr>
              <p:nvPr/>
            </p:nvSpPr>
            <p:spPr bwMode="auto">
              <a:xfrm>
                <a:off x="5592764" y="5915493"/>
                <a:ext cx="1943100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轴正方向 </a:t>
                </a:r>
              </a:p>
            </p:txBody>
          </p:sp>
        </mc:Choice>
        <mc:Fallback xmlns="">
          <p:sp>
            <p:nvSpPr>
              <p:cNvPr id="61472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2764" y="5915493"/>
                <a:ext cx="1943100" cy="519112"/>
              </a:xfrm>
              <a:prstGeom prst="rect">
                <a:avLst/>
              </a:prstGeom>
              <a:blipFill>
                <a:blip r:embed="rId8"/>
                <a:stretch>
                  <a:fillRect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70" name="Text Box 48"/>
              <p:cNvSpPr txBox="1">
                <a:spLocks noChangeArrowheads="1"/>
              </p:cNvSpPr>
              <p:nvPr/>
            </p:nvSpPr>
            <p:spPr bwMode="auto">
              <a:xfrm>
                <a:off x="5592764" y="4104229"/>
                <a:ext cx="2016125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轴负方向 </a:t>
                </a:r>
              </a:p>
            </p:txBody>
          </p:sp>
        </mc:Choice>
        <mc:Fallback xmlns="">
          <p:sp>
            <p:nvSpPr>
              <p:cNvPr id="61470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2764" y="4104229"/>
                <a:ext cx="2016125" cy="519113"/>
              </a:xfrm>
              <a:prstGeom prst="rect">
                <a:avLst/>
              </a:prstGeom>
              <a:blipFill>
                <a:blip r:embed="rId9"/>
                <a:stretch>
                  <a:fillRect t="-11765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65" name="Text Box 55"/>
              <p:cNvSpPr txBox="1">
                <a:spLocks noChangeArrowheads="1"/>
              </p:cNvSpPr>
              <p:nvPr/>
            </p:nvSpPr>
            <p:spPr bwMode="auto">
              <a:xfrm>
                <a:off x="1827214" y="257175"/>
                <a:ext cx="9621837" cy="946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②</a:t>
                </a:r>
                <a:r>
                  <a:rPr kumimoji="0" lang="zh-CN" altLang="en-US" sz="2800" dirty="0">
                    <a:solidFill>
                      <a:srgbClr val="0000FF"/>
                    </a:solidFill>
                    <a:latin typeface="Times New Roman"/>
                    <a:ea typeface="微软雅黑"/>
                  </a:rPr>
                  <a:t>确定</a:t>
                </a:r>
                <a14:m>
                  <m:oMath xmlns:m="http://schemas.openxmlformats.org/officeDocument/2006/math">
                    <m:r>
                      <a:rPr kumimoji="0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0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Times New Roman"/>
                    <a:ea typeface="微软雅黑"/>
                  </a:rPr>
                  <a:t>时，距</a:t>
                </a:r>
                <a14:m>
                  <m:oMath xmlns:m="http://schemas.openxmlformats.org/officeDocument/2006/math">
                    <m:r>
                      <a:rPr kumimoji="0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Times New Roman"/>
                    <a:ea typeface="微软雅黑"/>
                  </a:rPr>
                  <a:t>点分别为</a:t>
                </a:r>
                <a14:m>
                  <m:oMath xmlns:m="http://schemas.openxmlformats.org/officeDocument/2006/math">
                    <m:r>
                      <a:rPr kumimoji="0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0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kumimoji="0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/8</m:t>
                    </m:r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Times New Roman"/>
                    <a:ea typeface="微软雅黑"/>
                  </a:rPr>
                  <a:t>和</a:t>
                </a:r>
                <a14:m>
                  <m:oMath xmlns:m="http://schemas.openxmlformats.org/officeDocument/2006/math">
                    <m:r>
                      <a:rPr kumimoji="0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0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m:rPr>
                        <m:sty m:val="p"/>
                      </m:rPr>
                      <a:rPr kumimoji="0" lang="el-GR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kumimoji="0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/8</m:t>
                    </m:r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Times New Roman"/>
                    <a:ea typeface="微软雅黑"/>
                  </a:rPr>
                  <a:t>两处质元振动的速度的大小和方向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。 </a:t>
                </a:r>
              </a:p>
            </p:txBody>
          </p:sp>
        </mc:Choice>
        <mc:Fallback xmlns="">
          <p:sp>
            <p:nvSpPr>
              <p:cNvPr id="61465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7214" y="257175"/>
                <a:ext cx="9621837" cy="946150"/>
              </a:xfrm>
              <a:prstGeom prst="rect">
                <a:avLst/>
              </a:prstGeom>
              <a:blipFill>
                <a:blip r:embed="rId30"/>
                <a:stretch>
                  <a:fillRect l="-1331" t="-6452" r="-1267" b="-180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10511972" y="2269194"/>
                <a:ext cx="10674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1972" y="2269194"/>
                <a:ext cx="1067472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8487842" y="1389464"/>
                <a:ext cx="490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842" y="1389464"/>
                <a:ext cx="490583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7703858" y="1889783"/>
                <a:ext cx="4999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858" y="1889783"/>
                <a:ext cx="499944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8090596" y="2373640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596" y="2373640"/>
                <a:ext cx="534890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9813955" y="2384426"/>
                <a:ext cx="5156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3955" y="2384426"/>
                <a:ext cx="515654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0221914" y="1470354"/>
                <a:ext cx="5774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914" y="1470354"/>
                <a:ext cx="577401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570547" y="2867026"/>
                <a:ext cx="482824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547" y="2867026"/>
                <a:ext cx="482824" cy="91057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9067168" y="2872339"/>
                <a:ext cx="657552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168" y="2872339"/>
                <a:ext cx="657552" cy="91057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8733358" y="2056279"/>
                <a:ext cx="4901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58" y="2056279"/>
                <a:ext cx="490134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2217445" y="1235780"/>
                <a:ext cx="5549340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445" y="1235780"/>
                <a:ext cx="5549340" cy="911596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2537092" y="2145247"/>
                <a:ext cx="4424737" cy="9133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den>
                              </m:f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092" y="2145247"/>
                <a:ext cx="4424737" cy="91332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1722660" y="3177185"/>
                <a:ext cx="1099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660" y="3177185"/>
                <a:ext cx="1099916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3585339" y="2964791"/>
                <a:ext cx="1151726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339" y="2964791"/>
                <a:ext cx="1151726" cy="91057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3507466" y="4701843"/>
                <a:ext cx="1326453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466" y="4701843"/>
                <a:ext cx="1326453" cy="91057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1722660" y="5007944"/>
                <a:ext cx="1099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660" y="5007944"/>
                <a:ext cx="1099916" cy="52322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2232624" y="4072078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624" y="4072078"/>
                <a:ext cx="707245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2217445" y="5911385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445" y="5911385"/>
                <a:ext cx="707245" cy="5232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2890163" y="3727213"/>
                <a:ext cx="2416623" cy="997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163" y="3727213"/>
                <a:ext cx="2416623" cy="997324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2939869" y="5602847"/>
                <a:ext cx="2097369" cy="997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869" y="5602847"/>
                <a:ext cx="2097369" cy="997324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83416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2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2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2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22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6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22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2" grpId="0"/>
      <p:bldP spid="61472" grpId="0"/>
      <p:bldP spid="61470" grpId="0"/>
      <p:bldP spid="61465" grpId="0"/>
      <p:bldP spid="52" grpId="0"/>
      <p:bldP spid="53" grpId="0"/>
      <p:bldP spid="54" grpId="0"/>
      <p:bldP spid="55" grpId="0"/>
      <p:bldP spid="56" grpId="0"/>
      <p:bldP spid="57" grpId="0"/>
      <p:bldP spid="3" grpId="0"/>
      <p:bldP spid="59" grpId="0"/>
      <p:bldP spid="60" grpId="0"/>
      <p:bldP spid="48" grpId="0"/>
      <p:bldP spid="49" grpId="0"/>
      <p:bldP spid="50" grpId="0"/>
      <p:bldP spid="51" grpId="0"/>
      <p:bldP spid="58" grpId="0"/>
      <p:bldP spid="61" grpId="0"/>
      <p:bldP spid="62" grpId="0"/>
      <p:bldP spid="63" grpId="0"/>
      <p:bldP spid="64" grpId="0"/>
      <p:bldP spid="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1326610" y="2180291"/>
            <a:ext cx="406176" cy="4061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2052129" y="3030856"/>
            <a:ext cx="406176" cy="4061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2739131" y="3867714"/>
            <a:ext cx="406176" cy="40617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30882" y="510638"/>
            <a:ext cx="1654059" cy="865821"/>
            <a:chOff x="630882" y="510638"/>
            <a:chExt cx="1654059" cy="865821"/>
          </a:xfrm>
        </p:grpSpPr>
        <p:sp>
          <p:nvSpPr>
            <p:cNvPr id="7" name="文本框 6"/>
            <p:cNvSpPr txBox="1"/>
            <p:nvPr/>
          </p:nvSpPr>
          <p:spPr>
            <a:xfrm>
              <a:off x="673794" y="510638"/>
              <a:ext cx="16111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8" name="Freeform 192"/>
            <p:cNvSpPr>
              <a:spLocks noEditPoints="1"/>
            </p:cNvSpPr>
            <p:nvPr/>
          </p:nvSpPr>
          <p:spPr bwMode="auto">
            <a:xfrm>
              <a:off x="630882" y="1146853"/>
              <a:ext cx="1426832" cy="229606"/>
            </a:xfrm>
            <a:custGeom>
              <a:avLst/>
              <a:gdLst>
                <a:gd name="T0" fmla="*/ 460 w 478"/>
                <a:gd name="T1" fmla="*/ 10 h 77"/>
                <a:gd name="T2" fmla="*/ 130 w 478"/>
                <a:gd name="T3" fmla="*/ 3 h 77"/>
                <a:gd name="T4" fmla="*/ 95 w 478"/>
                <a:gd name="T5" fmla="*/ 2 h 77"/>
                <a:gd name="T6" fmla="*/ 5 w 478"/>
                <a:gd name="T7" fmla="*/ 5 h 77"/>
                <a:gd name="T8" fmla="*/ 0 w 478"/>
                <a:gd name="T9" fmla="*/ 9 h 77"/>
                <a:gd name="T10" fmla="*/ 1 w 478"/>
                <a:gd name="T11" fmla="*/ 17 h 77"/>
                <a:gd name="T12" fmla="*/ 2 w 478"/>
                <a:gd name="T13" fmla="*/ 20 h 77"/>
                <a:gd name="T14" fmla="*/ 2 w 478"/>
                <a:gd name="T15" fmla="*/ 25 h 77"/>
                <a:gd name="T16" fmla="*/ 11 w 478"/>
                <a:gd name="T17" fmla="*/ 26 h 77"/>
                <a:gd name="T18" fmla="*/ 14 w 478"/>
                <a:gd name="T19" fmla="*/ 35 h 77"/>
                <a:gd name="T20" fmla="*/ 12 w 478"/>
                <a:gd name="T21" fmla="*/ 40 h 77"/>
                <a:gd name="T22" fmla="*/ 18 w 478"/>
                <a:gd name="T23" fmla="*/ 41 h 77"/>
                <a:gd name="T24" fmla="*/ 20 w 478"/>
                <a:gd name="T25" fmla="*/ 46 h 77"/>
                <a:gd name="T26" fmla="*/ 16 w 478"/>
                <a:gd name="T27" fmla="*/ 49 h 77"/>
                <a:gd name="T28" fmla="*/ 30 w 478"/>
                <a:gd name="T29" fmla="*/ 59 h 77"/>
                <a:gd name="T30" fmla="*/ 17 w 478"/>
                <a:gd name="T31" fmla="*/ 63 h 77"/>
                <a:gd name="T32" fmla="*/ 161 w 478"/>
                <a:gd name="T33" fmla="*/ 76 h 77"/>
                <a:gd name="T34" fmla="*/ 311 w 478"/>
                <a:gd name="T35" fmla="*/ 74 h 77"/>
                <a:gd name="T36" fmla="*/ 401 w 478"/>
                <a:gd name="T37" fmla="*/ 73 h 77"/>
                <a:gd name="T38" fmla="*/ 368 w 478"/>
                <a:gd name="T39" fmla="*/ 70 h 77"/>
                <a:gd name="T40" fmla="*/ 372 w 478"/>
                <a:gd name="T41" fmla="*/ 68 h 77"/>
                <a:gd name="T42" fmla="*/ 372 w 478"/>
                <a:gd name="T43" fmla="*/ 66 h 77"/>
                <a:gd name="T44" fmla="*/ 412 w 478"/>
                <a:gd name="T45" fmla="*/ 66 h 77"/>
                <a:gd name="T46" fmla="*/ 429 w 478"/>
                <a:gd name="T47" fmla="*/ 66 h 77"/>
                <a:gd name="T48" fmla="*/ 415 w 478"/>
                <a:gd name="T49" fmla="*/ 65 h 77"/>
                <a:gd name="T50" fmla="*/ 393 w 478"/>
                <a:gd name="T51" fmla="*/ 64 h 77"/>
                <a:gd name="T52" fmla="*/ 330 w 478"/>
                <a:gd name="T53" fmla="*/ 63 h 77"/>
                <a:gd name="T54" fmla="*/ 378 w 478"/>
                <a:gd name="T55" fmla="*/ 60 h 77"/>
                <a:gd name="T56" fmla="*/ 406 w 478"/>
                <a:gd name="T57" fmla="*/ 60 h 77"/>
                <a:gd name="T58" fmla="*/ 403 w 478"/>
                <a:gd name="T59" fmla="*/ 59 h 77"/>
                <a:gd name="T60" fmla="*/ 399 w 478"/>
                <a:gd name="T61" fmla="*/ 56 h 77"/>
                <a:gd name="T62" fmla="*/ 381 w 478"/>
                <a:gd name="T63" fmla="*/ 54 h 77"/>
                <a:gd name="T64" fmla="*/ 388 w 478"/>
                <a:gd name="T65" fmla="*/ 54 h 77"/>
                <a:gd name="T66" fmla="*/ 367 w 478"/>
                <a:gd name="T67" fmla="*/ 49 h 77"/>
                <a:gd name="T68" fmla="*/ 383 w 478"/>
                <a:gd name="T69" fmla="*/ 49 h 77"/>
                <a:gd name="T70" fmla="*/ 368 w 478"/>
                <a:gd name="T71" fmla="*/ 46 h 77"/>
                <a:gd name="T72" fmla="*/ 400 w 478"/>
                <a:gd name="T73" fmla="*/ 44 h 77"/>
                <a:gd name="T74" fmla="*/ 408 w 478"/>
                <a:gd name="T75" fmla="*/ 42 h 77"/>
                <a:gd name="T76" fmla="*/ 451 w 478"/>
                <a:gd name="T77" fmla="*/ 42 h 77"/>
                <a:gd name="T78" fmla="*/ 373 w 478"/>
                <a:gd name="T79" fmla="*/ 38 h 77"/>
                <a:gd name="T80" fmla="*/ 435 w 478"/>
                <a:gd name="T81" fmla="*/ 34 h 77"/>
                <a:gd name="T82" fmla="*/ 445 w 478"/>
                <a:gd name="T83" fmla="*/ 31 h 77"/>
                <a:gd name="T84" fmla="*/ 449 w 478"/>
                <a:gd name="T85" fmla="*/ 29 h 77"/>
                <a:gd name="T86" fmla="*/ 464 w 478"/>
                <a:gd name="T87" fmla="*/ 25 h 77"/>
                <a:gd name="T88" fmla="*/ 443 w 478"/>
                <a:gd name="T89" fmla="*/ 20 h 77"/>
                <a:gd name="T90" fmla="*/ 455 w 478"/>
                <a:gd name="T91" fmla="*/ 15 h 77"/>
                <a:gd name="T92" fmla="*/ 22 w 478"/>
                <a:gd name="T93" fmla="*/ 46 h 77"/>
                <a:gd name="T94" fmla="*/ 212 w 478"/>
                <a:gd name="T95" fmla="*/ 74 h 77"/>
                <a:gd name="T96" fmla="*/ 234 w 478"/>
                <a:gd name="T97" fmla="*/ 73 h 77"/>
                <a:gd name="T98" fmla="*/ 367 w 478"/>
                <a:gd name="T99" fmla="*/ 70 h 77"/>
                <a:gd name="T100" fmla="*/ 415 w 478"/>
                <a:gd name="T101" fmla="*/ 11 h 77"/>
                <a:gd name="T102" fmla="*/ 422 w 478"/>
                <a:gd name="T103" fmla="*/ 1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78" h="77">
                  <a:moveTo>
                    <a:pt x="478" y="13"/>
                  </a:moveTo>
                  <a:cubicBezTo>
                    <a:pt x="472" y="13"/>
                    <a:pt x="468" y="13"/>
                    <a:pt x="462" y="12"/>
                  </a:cubicBezTo>
                  <a:cubicBezTo>
                    <a:pt x="461" y="11"/>
                    <a:pt x="465" y="12"/>
                    <a:pt x="464" y="11"/>
                  </a:cubicBezTo>
                  <a:cubicBezTo>
                    <a:pt x="434" y="9"/>
                    <a:pt x="403" y="9"/>
                    <a:pt x="373" y="7"/>
                  </a:cubicBezTo>
                  <a:cubicBezTo>
                    <a:pt x="402" y="6"/>
                    <a:pt x="431" y="10"/>
                    <a:pt x="460" y="10"/>
                  </a:cubicBezTo>
                  <a:cubicBezTo>
                    <a:pt x="436" y="6"/>
                    <a:pt x="407" y="7"/>
                    <a:pt x="381" y="5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22" y="3"/>
                    <a:pt x="222" y="3"/>
                    <a:pt x="222" y="3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30" y="3"/>
                    <a:pt x="130" y="3"/>
                    <a:pt x="130" y="3"/>
                  </a:cubicBezTo>
                  <a:cubicBezTo>
                    <a:pt x="127" y="2"/>
                    <a:pt x="125" y="3"/>
                    <a:pt x="123" y="3"/>
                  </a:cubicBezTo>
                  <a:cubicBezTo>
                    <a:pt x="124" y="3"/>
                    <a:pt x="125" y="3"/>
                    <a:pt x="125" y="4"/>
                  </a:cubicBezTo>
                  <a:cubicBezTo>
                    <a:pt x="122" y="4"/>
                    <a:pt x="118" y="3"/>
                    <a:pt x="115" y="4"/>
                  </a:cubicBezTo>
                  <a:cubicBezTo>
                    <a:pt x="112" y="3"/>
                    <a:pt x="107" y="4"/>
                    <a:pt x="102" y="3"/>
                  </a:cubicBezTo>
                  <a:cubicBezTo>
                    <a:pt x="100" y="2"/>
                    <a:pt x="98" y="2"/>
                    <a:pt x="95" y="2"/>
                  </a:cubicBezTo>
                  <a:cubicBezTo>
                    <a:pt x="70" y="2"/>
                    <a:pt x="50" y="0"/>
                    <a:pt x="24" y="1"/>
                  </a:cubicBezTo>
                  <a:cubicBezTo>
                    <a:pt x="18" y="2"/>
                    <a:pt x="10" y="1"/>
                    <a:pt x="6" y="4"/>
                  </a:cubicBezTo>
                  <a:cubicBezTo>
                    <a:pt x="6" y="5"/>
                    <a:pt x="8" y="5"/>
                    <a:pt x="8" y="5"/>
                  </a:cubicBezTo>
                  <a:cubicBezTo>
                    <a:pt x="7" y="5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0" y="11"/>
                    <a:pt x="0" y="13"/>
                    <a:pt x="3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2" y="15"/>
                    <a:pt x="3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3" y="18"/>
                    <a:pt x="1" y="19"/>
                    <a:pt x="1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1"/>
                    <a:pt x="2" y="20"/>
                    <a:pt x="2" y="20"/>
                  </a:cubicBezTo>
                  <a:cubicBezTo>
                    <a:pt x="3" y="21"/>
                    <a:pt x="5" y="21"/>
                    <a:pt x="6" y="21"/>
                  </a:cubicBezTo>
                  <a:cubicBezTo>
                    <a:pt x="5" y="22"/>
                    <a:pt x="3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4"/>
                    <a:pt x="6" y="24"/>
                    <a:pt x="10" y="24"/>
                  </a:cubicBezTo>
                  <a:cubicBezTo>
                    <a:pt x="7" y="25"/>
                    <a:pt x="5" y="25"/>
                    <a:pt x="2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5" y="26"/>
                    <a:pt x="5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6"/>
                    <a:pt x="10" y="26"/>
                    <a:pt x="11" y="26"/>
                  </a:cubicBezTo>
                  <a:cubicBezTo>
                    <a:pt x="15" y="26"/>
                    <a:pt x="12" y="30"/>
                    <a:pt x="14" y="30"/>
                  </a:cubicBezTo>
                  <a:cubicBezTo>
                    <a:pt x="12" y="32"/>
                    <a:pt x="9" y="30"/>
                    <a:pt x="6" y="31"/>
                  </a:cubicBezTo>
                  <a:cubicBezTo>
                    <a:pt x="9" y="32"/>
                    <a:pt x="12" y="31"/>
                    <a:pt x="16" y="31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3" y="35"/>
                    <a:pt x="23" y="36"/>
                  </a:cubicBezTo>
                  <a:cubicBezTo>
                    <a:pt x="23" y="37"/>
                    <a:pt x="22" y="37"/>
                    <a:pt x="21" y="37"/>
                  </a:cubicBezTo>
                  <a:cubicBezTo>
                    <a:pt x="18" y="41"/>
                    <a:pt x="11" y="37"/>
                    <a:pt x="6" y="38"/>
                  </a:cubicBezTo>
                  <a:cubicBezTo>
                    <a:pt x="7" y="39"/>
                    <a:pt x="10" y="39"/>
                    <a:pt x="12" y="40"/>
                  </a:cubicBezTo>
                  <a:cubicBezTo>
                    <a:pt x="16" y="39"/>
                    <a:pt x="18" y="38"/>
                    <a:pt x="21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1" y="40"/>
                    <a:pt x="21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1" y="42"/>
                    <a:pt x="22" y="4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4"/>
                    <a:pt x="22" y="46"/>
                    <a:pt x="19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2" y="44"/>
                    <a:pt x="9" y="46"/>
                  </a:cubicBezTo>
                  <a:cubicBezTo>
                    <a:pt x="13" y="47"/>
                    <a:pt x="19" y="46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19" y="48"/>
                    <a:pt x="17" y="49"/>
                    <a:pt x="16" y="49"/>
                  </a:cubicBezTo>
                  <a:cubicBezTo>
                    <a:pt x="17" y="49"/>
                    <a:pt x="19" y="49"/>
                    <a:pt x="20" y="49"/>
                  </a:cubicBezTo>
                  <a:cubicBezTo>
                    <a:pt x="22" y="50"/>
                    <a:pt x="25" y="51"/>
                    <a:pt x="24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7"/>
                    <a:pt x="29" y="58"/>
                    <a:pt x="30" y="59"/>
                  </a:cubicBezTo>
                  <a:cubicBezTo>
                    <a:pt x="29" y="60"/>
                    <a:pt x="27" y="59"/>
                    <a:pt x="26" y="60"/>
                  </a:cubicBezTo>
                  <a:cubicBezTo>
                    <a:pt x="22" y="61"/>
                    <a:pt x="28" y="62"/>
                    <a:pt x="26" y="64"/>
                  </a:cubicBezTo>
                  <a:cubicBezTo>
                    <a:pt x="27" y="64"/>
                    <a:pt x="29" y="64"/>
                    <a:pt x="30" y="65"/>
                  </a:cubicBezTo>
                  <a:cubicBezTo>
                    <a:pt x="30" y="65"/>
                    <a:pt x="29" y="66"/>
                    <a:pt x="29" y="66"/>
                  </a:cubicBezTo>
                  <a:cubicBezTo>
                    <a:pt x="25" y="64"/>
                    <a:pt x="21" y="63"/>
                    <a:pt x="17" y="63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30" y="66"/>
                    <a:pt x="36" y="70"/>
                    <a:pt x="44" y="70"/>
                  </a:cubicBezTo>
                  <a:cubicBezTo>
                    <a:pt x="51" y="73"/>
                    <a:pt x="61" y="73"/>
                    <a:pt x="70" y="75"/>
                  </a:cubicBezTo>
                  <a:cubicBezTo>
                    <a:pt x="82" y="75"/>
                    <a:pt x="93" y="77"/>
                    <a:pt x="104" y="77"/>
                  </a:cubicBezTo>
                  <a:cubicBezTo>
                    <a:pt x="123" y="76"/>
                    <a:pt x="142" y="76"/>
                    <a:pt x="161" y="76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86" y="75"/>
                    <a:pt x="315" y="77"/>
                    <a:pt x="341" y="75"/>
                  </a:cubicBezTo>
                  <a:cubicBezTo>
                    <a:pt x="336" y="75"/>
                    <a:pt x="331" y="74"/>
                    <a:pt x="326" y="75"/>
                  </a:cubicBezTo>
                  <a:cubicBezTo>
                    <a:pt x="323" y="75"/>
                    <a:pt x="321" y="74"/>
                    <a:pt x="319" y="75"/>
                  </a:cubicBezTo>
                  <a:cubicBezTo>
                    <a:pt x="316" y="75"/>
                    <a:pt x="313" y="75"/>
                    <a:pt x="311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76" y="74"/>
                    <a:pt x="272" y="75"/>
                    <a:pt x="270" y="74"/>
                  </a:cubicBezTo>
                  <a:cubicBezTo>
                    <a:pt x="271" y="73"/>
                    <a:pt x="271" y="73"/>
                    <a:pt x="27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15" y="72"/>
                    <a:pt x="415" y="72"/>
                    <a:pt x="415" y="72"/>
                  </a:cubicBezTo>
                  <a:cubicBezTo>
                    <a:pt x="384" y="72"/>
                    <a:pt x="352" y="72"/>
                    <a:pt x="320" y="71"/>
                  </a:cubicBezTo>
                  <a:cubicBezTo>
                    <a:pt x="309" y="71"/>
                    <a:pt x="297" y="72"/>
                    <a:pt x="286" y="70"/>
                  </a:cubicBezTo>
                  <a:cubicBezTo>
                    <a:pt x="312" y="70"/>
                    <a:pt x="341" y="71"/>
                    <a:pt x="368" y="70"/>
                  </a:cubicBezTo>
                  <a:cubicBezTo>
                    <a:pt x="368" y="70"/>
                    <a:pt x="368" y="70"/>
                    <a:pt x="368" y="70"/>
                  </a:cubicBezTo>
                  <a:cubicBezTo>
                    <a:pt x="369" y="69"/>
                    <a:pt x="369" y="69"/>
                    <a:pt x="369" y="69"/>
                  </a:cubicBezTo>
                  <a:cubicBezTo>
                    <a:pt x="370" y="70"/>
                    <a:pt x="371" y="69"/>
                    <a:pt x="372" y="69"/>
                  </a:cubicBezTo>
                  <a:cubicBezTo>
                    <a:pt x="376" y="69"/>
                    <a:pt x="383" y="71"/>
                    <a:pt x="387" y="69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4" y="67"/>
                    <a:pt x="374" y="67"/>
                    <a:pt x="374" y="67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7"/>
                    <a:pt x="370" y="67"/>
                    <a:pt x="370" y="66"/>
                  </a:cubicBezTo>
                  <a:cubicBezTo>
                    <a:pt x="371" y="66"/>
                    <a:pt x="373" y="65"/>
                    <a:pt x="374" y="66"/>
                  </a:cubicBezTo>
                  <a:cubicBezTo>
                    <a:pt x="374" y="66"/>
                    <a:pt x="372" y="66"/>
                    <a:pt x="372" y="66"/>
                  </a:cubicBezTo>
                  <a:cubicBezTo>
                    <a:pt x="378" y="66"/>
                    <a:pt x="387" y="67"/>
                    <a:pt x="395" y="67"/>
                  </a:cubicBezTo>
                  <a:cubicBezTo>
                    <a:pt x="394" y="67"/>
                    <a:pt x="394" y="67"/>
                    <a:pt x="394" y="67"/>
                  </a:cubicBezTo>
                  <a:cubicBezTo>
                    <a:pt x="398" y="68"/>
                    <a:pt x="405" y="68"/>
                    <a:pt x="408" y="67"/>
                  </a:cubicBezTo>
                  <a:cubicBezTo>
                    <a:pt x="410" y="66"/>
                    <a:pt x="410" y="67"/>
                    <a:pt x="410" y="67"/>
                  </a:cubicBezTo>
                  <a:cubicBezTo>
                    <a:pt x="412" y="68"/>
                    <a:pt x="411" y="67"/>
                    <a:pt x="412" y="66"/>
                  </a:cubicBezTo>
                  <a:cubicBezTo>
                    <a:pt x="429" y="66"/>
                    <a:pt x="429" y="66"/>
                    <a:pt x="429" y="66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24" y="67"/>
                    <a:pt x="419" y="67"/>
                    <a:pt x="414" y="67"/>
                  </a:cubicBezTo>
                  <a:cubicBezTo>
                    <a:pt x="421" y="68"/>
                    <a:pt x="431" y="68"/>
                    <a:pt x="436" y="67"/>
                  </a:cubicBezTo>
                  <a:cubicBezTo>
                    <a:pt x="434" y="67"/>
                    <a:pt x="431" y="67"/>
                    <a:pt x="429" y="66"/>
                  </a:cubicBezTo>
                  <a:cubicBezTo>
                    <a:pt x="440" y="66"/>
                    <a:pt x="453" y="66"/>
                    <a:pt x="465" y="66"/>
                  </a:cubicBezTo>
                  <a:cubicBezTo>
                    <a:pt x="463" y="65"/>
                    <a:pt x="459" y="66"/>
                    <a:pt x="456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5" y="66"/>
                    <a:pt x="453" y="64"/>
                    <a:pt x="451" y="65"/>
                  </a:cubicBezTo>
                  <a:cubicBezTo>
                    <a:pt x="441" y="65"/>
                    <a:pt x="428" y="65"/>
                    <a:pt x="415" y="65"/>
                  </a:cubicBezTo>
                  <a:cubicBezTo>
                    <a:pt x="414" y="64"/>
                    <a:pt x="414" y="64"/>
                    <a:pt x="414" y="64"/>
                  </a:cubicBezTo>
                  <a:cubicBezTo>
                    <a:pt x="413" y="64"/>
                    <a:pt x="413" y="65"/>
                    <a:pt x="411" y="65"/>
                  </a:cubicBezTo>
                  <a:cubicBezTo>
                    <a:pt x="410" y="63"/>
                    <a:pt x="409" y="66"/>
                    <a:pt x="407" y="64"/>
                  </a:cubicBezTo>
                  <a:cubicBezTo>
                    <a:pt x="407" y="64"/>
                    <a:pt x="407" y="64"/>
                    <a:pt x="407" y="64"/>
                  </a:cubicBezTo>
                  <a:cubicBezTo>
                    <a:pt x="403" y="65"/>
                    <a:pt x="397" y="65"/>
                    <a:pt x="393" y="64"/>
                  </a:cubicBezTo>
                  <a:cubicBezTo>
                    <a:pt x="373" y="64"/>
                    <a:pt x="373" y="64"/>
                    <a:pt x="373" y="64"/>
                  </a:cubicBezTo>
                  <a:cubicBezTo>
                    <a:pt x="371" y="65"/>
                    <a:pt x="367" y="65"/>
                    <a:pt x="365" y="64"/>
                  </a:cubicBezTo>
                  <a:cubicBezTo>
                    <a:pt x="367" y="64"/>
                    <a:pt x="367" y="64"/>
                    <a:pt x="367" y="64"/>
                  </a:cubicBezTo>
                  <a:cubicBezTo>
                    <a:pt x="363" y="64"/>
                    <a:pt x="359" y="63"/>
                    <a:pt x="356" y="64"/>
                  </a:cubicBezTo>
                  <a:cubicBezTo>
                    <a:pt x="347" y="64"/>
                    <a:pt x="338" y="65"/>
                    <a:pt x="330" y="63"/>
                  </a:cubicBezTo>
                  <a:cubicBezTo>
                    <a:pt x="344" y="62"/>
                    <a:pt x="354" y="64"/>
                    <a:pt x="368" y="62"/>
                  </a:cubicBezTo>
                  <a:cubicBezTo>
                    <a:pt x="335" y="62"/>
                    <a:pt x="335" y="62"/>
                    <a:pt x="335" y="62"/>
                  </a:cubicBezTo>
                  <a:cubicBezTo>
                    <a:pt x="345" y="61"/>
                    <a:pt x="357" y="61"/>
                    <a:pt x="368" y="61"/>
                  </a:cubicBezTo>
                  <a:cubicBezTo>
                    <a:pt x="369" y="61"/>
                    <a:pt x="369" y="60"/>
                    <a:pt x="370" y="61"/>
                  </a:cubicBezTo>
                  <a:cubicBezTo>
                    <a:pt x="371" y="59"/>
                    <a:pt x="375" y="60"/>
                    <a:pt x="378" y="60"/>
                  </a:cubicBezTo>
                  <a:cubicBezTo>
                    <a:pt x="375" y="61"/>
                    <a:pt x="375" y="61"/>
                    <a:pt x="375" y="61"/>
                  </a:cubicBezTo>
                  <a:cubicBezTo>
                    <a:pt x="382" y="61"/>
                    <a:pt x="391" y="61"/>
                    <a:pt x="399" y="61"/>
                  </a:cubicBezTo>
                  <a:cubicBezTo>
                    <a:pt x="400" y="60"/>
                    <a:pt x="400" y="60"/>
                    <a:pt x="400" y="60"/>
                  </a:cubicBezTo>
                  <a:cubicBezTo>
                    <a:pt x="402" y="59"/>
                    <a:pt x="404" y="61"/>
                    <a:pt x="406" y="60"/>
                  </a:cubicBezTo>
                  <a:cubicBezTo>
                    <a:pt x="406" y="60"/>
                    <a:pt x="406" y="60"/>
                    <a:pt x="406" y="60"/>
                  </a:cubicBezTo>
                  <a:cubicBezTo>
                    <a:pt x="426" y="61"/>
                    <a:pt x="450" y="60"/>
                    <a:pt x="471" y="60"/>
                  </a:cubicBezTo>
                  <a:cubicBezTo>
                    <a:pt x="453" y="59"/>
                    <a:pt x="433" y="59"/>
                    <a:pt x="415" y="59"/>
                  </a:cubicBezTo>
                  <a:cubicBezTo>
                    <a:pt x="415" y="59"/>
                    <a:pt x="415" y="59"/>
                    <a:pt x="415" y="59"/>
                  </a:cubicBezTo>
                  <a:cubicBezTo>
                    <a:pt x="414" y="59"/>
                    <a:pt x="414" y="59"/>
                    <a:pt x="414" y="59"/>
                  </a:cubicBezTo>
                  <a:cubicBezTo>
                    <a:pt x="410" y="57"/>
                    <a:pt x="407" y="61"/>
                    <a:pt x="403" y="59"/>
                  </a:cubicBezTo>
                  <a:cubicBezTo>
                    <a:pt x="396" y="61"/>
                    <a:pt x="390" y="57"/>
                    <a:pt x="383" y="59"/>
                  </a:cubicBezTo>
                  <a:cubicBezTo>
                    <a:pt x="381" y="58"/>
                    <a:pt x="381" y="58"/>
                    <a:pt x="381" y="58"/>
                  </a:cubicBezTo>
                  <a:cubicBezTo>
                    <a:pt x="393" y="57"/>
                    <a:pt x="403" y="59"/>
                    <a:pt x="414" y="58"/>
                  </a:cubicBezTo>
                  <a:cubicBezTo>
                    <a:pt x="404" y="57"/>
                    <a:pt x="404" y="57"/>
                    <a:pt x="404" y="57"/>
                  </a:cubicBezTo>
                  <a:cubicBezTo>
                    <a:pt x="403" y="57"/>
                    <a:pt x="399" y="58"/>
                    <a:pt x="399" y="56"/>
                  </a:cubicBezTo>
                  <a:cubicBezTo>
                    <a:pt x="381" y="55"/>
                    <a:pt x="381" y="55"/>
                    <a:pt x="381" y="55"/>
                  </a:cubicBezTo>
                  <a:cubicBezTo>
                    <a:pt x="380" y="55"/>
                    <a:pt x="379" y="55"/>
                    <a:pt x="379" y="54"/>
                  </a:cubicBezTo>
                  <a:cubicBezTo>
                    <a:pt x="380" y="54"/>
                    <a:pt x="381" y="54"/>
                    <a:pt x="382" y="54"/>
                  </a:cubicBezTo>
                  <a:cubicBezTo>
                    <a:pt x="382" y="54"/>
                    <a:pt x="382" y="54"/>
                    <a:pt x="382" y="54"/>
                  </a:cubicBezTo>
                  <a:cubicBezTo>
                    <a:pt x="382" y="54"/>
                    <a:pt x="381" y="54"/>
                    <a:pt x="381" y="54"/>
                  </a:cubicBezTo>
                  <a:cubicBezTo>
                    <a:pt x="383" y="54"/>
                    <a:pt x="383" y="54"/>
                    <a:pt x="383" y="54"/>
                  </a:cubicBezTo>
                  <a:cubicBezTo>
                    <a:pt x="383" y="54"/>
                    <a:pt x="383" y="54"/>
                    <a:pt x="382" y="54"/>
                  </a:cubicBezTo>
                  <a:cubicBezTo>
                    <a:pt x="383" y="54"/>
                    <a:pt x="383" y="54"/>
                    <a:pt x="383" y="54"/>
                  </a:cubicBezTo>
                  <a:cubicBezTo>
                    <a:pt x="384" y="54"/>
                    <a:pt x="387" y="53"/>
                    <a:pt x="388" y="54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426" y="54"/>
                    <a:pt x="426" y="54"/>
                    <a:pt x="426" y="54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407" y="52"/>
                    <a:pt x="386" y="52"/>
                    <a:pt x="368" y="51"/>
                  </a:cubicBezTo>
                  <a:cubicBezTo>
                    <a:pt x="366" y="51"/>
                    <a:pt x="360" y="51"/>
                    <a:pt x="362" y="49"/>
                  </a:cubicBezTo>
                  <a:cubicBezTo>
                    <a:pt x="364" y="50"/>
                    <a:pt x="365" y="48"/>
                    <a:pt x="367" y="49"/>
                  </a:cubicBezTo>
                  <a:cubicBezTo>
                    <a:pt x="366" y="49"/>
                    <a:pt x="366" y="49"/>
                    <a:pt x="366" y="49"/>
                  </a:cubicBezTo>
                  <a:cubicBezTo>
                    <a:pt x="367" y="49"/>
                    <a:pt x="367" y="49"/>
                    <a:pt x="367" y="49"/>
                  </a:cubicBezTo>
                  <a:cubicBezTo>
                    <a:pt x="367" y="49"/>
                    <a:pt x="367" y="49"/>
                    <a:pt x="367" y="49"/>
                  </a:cubicBezTo>
                  <a:cubicBezTo>
                    <a:pt x="368" y="49"/>
                    <a:pt x="368" y="49"/>
                    <a:pt x="368" y="49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7" y="48"/>
                    <a:pt x="387" y="48"/>
                    <a:pt x="387" y="48"/>
                  </a:cubicBezTo>
                  <a:cubicBezTo>
                    <a:pt x="381" y="48"/>
                    <a:pt x="375" y="48"/>
                    <a:pt x="369" y="48"/>
                  </a:cubicBezTo>
                  <a:cubicBezTo>
                    <a:pt x="368" y="47"/>
                    <a:pt x="368" y="47"/>
                    <a:pt x="368" y="47"/>
                  </a:cubicBezTo>
                  <a:cubicBezTo>
                    <a:pt x="372" y="46"/>
                    <a:pt x="378" y="47"/>
                    <a:pt x="381" y="46"/>
                  </a:cubicBezTo>
                  <a:cubicBezTo>
                    <a:pt x="376" y="45"/>
                    <a:pt x="373" y="46"/>
                    <a:pt x="368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5"/>
                    <a:pt x="369" y="45"/>
                    <a:pt x="370" y="45"/>
                  </a:cubicBezTo>
                  <a:cubicBezTo>
                    <a:pt x="372" y="43"/>
                    <a:pt x="375" y="44"/>
                    <a:pt x="378" y="44"/>
                  </a:cubicBezTo>
                  <a:cubicBezTo>
                    <a:pt x="382" y="44"/>
                    <a:pt x="385" y="44"/>
                    <a:pt x="388" y="44"/>
                  </a:cubicBezTo>
                  <a:cubicBezTo>
                    <a:pt x="391" y="43"/>
                    <a:pt x="397" y="44"/>
                    <a:pt x="400" y="44"/>
                  </a:cubicBezTo>
                  <a:cubicBezTo>
                    <a:pt x="400" y="44"/>
                    <a:pt x="399" y="44"/>
                    <a:pt x="399" y="44"/>
                  </a:cubicBezTo>
                  <a:cubicBezTo>
                    <a:pt x="400" y="43"/>
                    <a:pt x="400" y="42"/>
                    <a:pt x="402" y="42"/>
                  </a:cubicBezTo>
                  <a:cubicBezTo>
                    <a:pt x="403" y="42"/>
                    <a:pt x="404" y="42"/>
                    <a:pt x="404" y="43"/>
                  </a:cubicBezTo>
                  <a:cubicBezTo>
                    <a:pt x="405" y="43"/>
                    <a:pt x="407" y="43"/>
                    <a:pt x="408" y="43"/>
                  </a:cubicBezTo>
                  <a:cubicBezTo>
                    <a:pt x="408" y="42"/>
                    <a:pt x="408" y="42"/>
                    <a:pt x="408" y="42"/>
                  </a:cubicBezTo>
                  <a:cubicBezTo>
                    <a:pt x="409" y="43"/>
                    <a:pt x="411" y="42"/>
                    <a:pt x="412" y="43"/>
                  </a:cubicBezTo>
                  <a:cubicBezTo>
                    <a:pt x="412" y="43"/>
                    <a:pt x="412" y="43"/>
                    <a:pt x="412" y="43"/>
                  </a:cubicBezTo>
                  <a:cubicBezTo>
                    <a:pt x="419" y="43"/>
                    <a:pt x="428" y="44"/>
                    <a:pt x="435" y="43"/>
                  </a:cubicBezTo>
                  <a:cubicBezTo>
                    <a:pt x="437" y="43"/>
                    <a:pt x="445" y="43"/>
                    <a:pt x="450" y="43"/>
                  </a:cubicBezTo>
                  <a:cubicBezTo>
                    <a:pt x="451" y="42"/>
                    <a:pt x="451" y="42"/>
                    <a:pt x="451" y="42"/>
                  </a:cubicBezTo>
                  <a:cubicBezTo>
                    <a:pt x="435" y="42"/>
                    <a:pt x="435" y="42"/>
                    <a:pt x="435" y="42"/>
                  </a:cubicBezTo>
                  <a:cubicBezTo>
                    <a:pt x="434" y="42"/>
                    <a:pt x="434" y="42"/>
                    <a:pt x="434" y="42"/>
                  </a:cubicBezTo>
                  <a:cubicBezTo>
                    <a:pt x="424" y="42"/>
                    <a:pt x="424" y="42"/>
                    <a:pt x="424" y="42"/>
                  </a:cubicBezTo>
                  <a:cubicBezTo>
                    <a:pt x="414" y="40"/>
                    <a:pt x="402" y="40"/>
                    <a:pt x="391" y="40"/>
                  </a:cubicBezTo>
                  <a:cubicBezTo>
                    <a:pt x="385" y="39"/>
                    <a:pt x="379" y="39"/>
                    <a:pt x="373" y="38"/>
                  </a:cubicBezTo>
                  <a:cubicBezTo>
                    <a:pt x="380" y="36"/>
                    <a:pt x="388" y="37"/>
                    <a:pt x="396" y="36"/>
                  </a:cubicBezTo>
                  <a:cubicBezTo>
                    <a:pt x="390" y="35"/>
                    <a:pt x="382" y="36"/>
                    <a:pt x="376" y="35"/>
                  </a:cubicBezTo>
                  <a:cubicBezTo>
                    <a:pt x="402" y="35"/>
                    <a:pt x="431" y="37"/>
                    <a:pt x="459" y="36"/>
                  </a:cubicBezTo>
                  <a:cubicBezTo>
                    <a:pt x="460" y="35"/>
                    <a:pt x="460" y="35"/>
                    <a:pt x="460" y="35"/>
                  </a:cubicBezTo>
                  <a:cubicBezTo>
                    <a:pt x="452" y="34"/>
                    <a:pt x="443" y="35"/>
                    <a:pt x="435" y="34"/>
                  </a:cubicBezTo>
                  <a:cubicBezTo>
                    <a:pt x="435" y="33"/>
                    <a:pt x="435" y="33"/>
                    <a:pt x="435" y="33"/>
                  </a:cubicBezTo>
                  <a:cubicBezTo>
                    <a:pt x="445" y="33"/>
                    <a:pt x="445" y="33"/>
                    <a:pt x="445" y="33"/>
                  </a:cubicBezTo>
                  <a:cubicBezTo>
                    <a:pt x="429" y="32"/>
                    <a:pt x="414" y="31"/>
                    <a:pt x="397" y="32"/>
                  </a:cubicBezTo>
                  <a:cubicBezTo>
                    <a:pt x="395" y="31"/>
                    <a:pt x="393" y="31"/>
                    <a:pt x="391" y="30"/>
                  </a:cubicBezTo>
                  <a:cubicBezTo>
                    <a:pt x="410" y="30"/>
                    <a:pt x="428" y="32"/>
                    <a:pt x="445" y="31"/>
                  </a:cubicBezTo>
                  <a:cubicBezTo>
                    <a:pt x="439" y="31"/>
                    <a:pt x="434" y="30"/>
                    <a:pt x="428" y="30"/>
                  </a:cubicBezTo>
                  <a:cubicBezTo>
                    <a:pt x="426" y="30"/>
                    <a:pt x="426" y="30"/>
                    <a:pt x="426" y="30"/>
                  </a:cubicBezTo>
                  <a:cubicBezTo>
                    <a:pt x="428" y="29"/>
                    <a:pt x="428" y="29"/>
                    <a:pt x="428" y="29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32" y="28"/>
                    <a:pt x="415" y="28"/>
                    <a:pt x="398" y="27"/>
                  </a:cubicBezTo>
                  <a:cubicBezTo>
                    <a:pt x="399" y="26"/>
                    <a:pt x="399" y="26"/>
                    <a:pt x="399" y="26"/>
                  </a:cubicBezTo>
                  <a:cubicBezTo>
                    <a:pt x="417" y="24"/>
                    <a:pt x="432" y="30"/>
                    <a:pt x="449" y="27"/>
                  </a:cubicBezTo>
                  <a:cubicBezTo>
                    <a:pt x="444" y="26"/>
                    <a:pt x="440" y="27"/>
                    <a:pt x="436" y="26"/>
                  </a:cubicBezTo>
                  <a:cubicBezTo>
                    <a:pt x="445" y="26"/>
                    <a:pt x="455" y="25"/>
                    <a:pt x="464" y="25"/>
                  </a:cubicBezTo>
                  <a:cubicBezTo>
                    <a:pt x="463" y="23"/>
                    <a:pt x="471" y="25"/>
                    <a:pt x="474" y="23"/>
                  </a:cubicBezTo>
                  <a:cubicBezTo>
                    <a:pt x="461" y="23"/>
                    <a:pt x="447" y="23"/>
                    <a:pt x="435" y="22"/>
                  </a:cubicBezTo>
                  <a:cubicBezTo>
                    <a:pt x="438" y="21"/>
                    <a:pt x="441" y="21"/>
                    <a:pt x="444" y="21"/>
                  </a:cubicBezTo>
                  <a:cubicBezTo>
                    <a:pt x="443" y="21"/>
                    <a:pt x="443" y="21"/>
                    <a:pt x="443" y="20"/>
                  </a:cubicBezTo>
                  <a:cubicBezTo>
                    <a:pt x="443" y="20"/>
                    <a:pt x="443" y="20"/>
                    <a:pt x="443" y="20"/>
                  </a:cubicBezTo>
                  <a:cubicBezTo>
                    <a:pt x="452" y="20"/>
                    <a:pt x="460" y="21"/>
                    <a:pt x="468" y="19"/>
                  </a:cubicBezTo>
                  <a:cubicBezTo>
                    <a:pt x="464" y="19"/>
                    <a:pt x="460" y="19"/>
                    <a:pt x="457" y="18"/>
                  </a:cubicBezTo>
                  <a:cubicBezTo>
                    <a:pt x="457" y="18"/>
                    <a:pt x="458" y="17"/>
                    <a:pt x="458" y="17"/>
                  </a:cubicBezTo>
                  <a:cubicBezTo>
                    <a:pt x="457" y="17"/>
                    <a:pt x="455" y="17"/>
                    <a:pt x="454" y="1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9" y="17"/>
                    <a:pt x="463" y="15"/>
                    <a:pt x="467" y="15"/>
                  </a:cubicBezTo>
                  <a:cubicBezTo>
                    <a:pt x="446" y="13"/>
                    <a:pt x="446" y="13"/>
                    <a:pt x="446" y="13"/>
                  </a:cubicBezTo>
                  <a:cubicBezTo>
                    <a:pt x="457" y="13"/>
                    <a:pt x="467" y="13"/>
                    <a:pt x="478" y="13"/>
                  </a:cubicBezTo>
                  <a:close/>
                  <a:moveTo>
                    <a:pt x="20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lnTo>
                    <a:pt x="20" y="46"/>
                  </a:lnTo>
                  <a:close/>
                  <a:moveTo>
                    <a:pt x="224" y="74"/>
                  </a:moveTo>
                  <a:cubicBezTo>
                    <a:pt x="214" y="74"/>
                    <a:pt x="214" y="74"/>
                    <a:pt x="214" y="74"/>
                  </a:cubicBezTo>
                  <a:cubicBezTo>
                    <a:pt x="213" y="74"/>
                    <a:pt x="213" y="74"/>
                    <a:pt x="212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4"/>
                    <a:pt x="217" y="73"/>
                    <a:pt x="218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4" y="73"/>
                    <a:pt x="235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0" y="73"/>
                    <a:pt x="227" y="73"/>
                    <a:pt x="224" y="74"/>
                  </a:cubicBezTo>
                  <a:close/>
                  <a:moveTo>
                    <a:pt x="380" y="69"/>
                  </a:moveTo>
                  <a:cubicBezTo>
                    <a:pt x="379" y="69"/>
                    <a:pt x="378" y="69"/>
                    <a:pt x="377" y="69"/>
                  </a:cubicBezTo>
                  <a:cubicBezTo>
                    <a:pt x="377" y="69"/>
                    <a:pt x="379" y="69"/>
                    <a:pt x="380" y="69"/>
                  </a:cubicBezTo>
                  <a:close/>
                  <a:moveTo>
                    <a:pt x="367" y="70"/>
                  </a:move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5" y="70"/>
                    <a:pt x="366" y="69"/>
                    <a:pt x="367" y="70"/>
                  </a:cubicBezTo>
                  <a:close/>
                  <a:moveTo>
                    <a:pt x="415" y="11"/>
                  </a:moveTo>
                  <a:cubicBezTo>
                    <a:pt x="410" y="11"/>
                    <a:pt x="410" y="11"/>
                    <a:pt x="410" y="11"/>
                  </a:cubicBezTo>
                  <a:cubicBezTo>
                    <a:pt x="411" y="11"/>
                    <a:pt x="413" y="11"/>
                    <a:pt x="415" y="11"/>
                  </a:cubicBezTo>
                  <a:cubicBezTo>
                    <a:pt x="419" y="11"/>
                    <a:pt x="419" y="11"/>
                    <a:pt x="419" y="11"/>
                  </a:cubicBezTo>
                  <a:cubicBezTo>
                    <a:pt x="417" y="12"/>
                    <a:pt x="416" y="11"/>
                    <a:pt x="415" y="11"/>
                  </a:cubicBezTo>
                  <a:close/>
                  <a:moveTo>
                    <a:pt x="422" y="12"/>
                  </a:moveTo>
                  <a:cubicBezTo>
                    <a:pt x="428" y="12"/>
                    <a:pt x="433" y="12"/>
                    <a:pt x="439" y="13"/>
                  </a:cubicBezTo>
                  <a:cubicBezTo>
                    <a:pt x="433" y="12"/>
                    <a:pt x="428" y="12"/>
                    <a:pt x="422" y="12"/>
                  </a:cubicBez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939132" y="1961766"/>
            <a:ext cx="3753135" cy="677256"/>
            <a:chOff x="1968160" y="1961766"/>
            <a:chExt cx="3753135" cy="677256"/>
          </a:xfrm>
        </p:grpSpPr>
        <p:sp>
          <p:nvSpPr>
            <p:cNvPr id="10" name="文本框 9"/>
            <p:cNvSpPr txBox="1"/>
            <p:nvPr/>
          </p:nvSpPr>
          <p:spPr>
            <a:xfrm>
              <a:off x="1968160" y="1961766"/>
              <a:ext cx="3753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机械波的产生和传播</a:t>
              </a:r>
            </a:p>
          </p:txBody>
        </p:sp>
        <p:sp>
          <p:nvSpPr>
            <p:cNvPr id="11" name="Freeform 304"/>
            <p:cNvSpPr>
              <a:spLocks noEditPoints="1"/>
            </p:cNvSpPr>
            <p:nvPr/>
          </p:nvSpPr>
          <p:spPr bwMode="auto">
            <a:xfrm>
              <a:off x="2104635" y="2458047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664651" y="2841476"/>
            <a:ext cx="6059624" cy="640991"/>
            <a:chOff x="2715904" y="3066480"/>
            <a:chExt cx="6059624" cy="640991"/>
          </a:xfrm>
        </p:grpSpPr>
        <p:sp>
          <p:nvSpPr>
            <p:cNvPr id="13" name="文本框 12"/>
            <p:cNvSpPr txBox="1"/>
            <p:nvPr/>
          </p:nvSpPr>
          <p:spPr>
            <a:xfrm>
              <a:off x="2715904" y="3066480"/>
              <a:ext cx="60596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平面简谐波</a:t>
              </a:r>
            </a:p>
          </p:txBody>
        </p:sp>
        <p:sp>
          <p:nvSpPr>
            <p:cNvPr id="14" name="Freeform 304"/>
            <p:cNvSpPr>
              <a:spLocks noEditPoints="1"/>
            </p:cNvSpPr>
            <p:nvPr/>
          </p:nvSpPr>
          <p:spPr bwMode="auto">
            <a:xfrm>
              <a:off x="2822528" y="3526496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51653" y="3692965"/>
            <a:ext cx="5045372" cy="639107"/>
            <a:chOff x="3844727" y="4171194"/>
            <a:chExt cx="5045372" cy="639107"/>
          </a:xfrm>
        </p:grpSpPr>
        <p:sp>
          <p:nvSpPr>
            <p:cNvPr id="16" name="文本框 15"/>
            <p:cNvSpPr txBox="1"/>
            <p:nvPr/>
          </p:nvSpPr>
          <p:spPr>
            <a:xfrm>
              <a:off x="3844727" y="4171194"/>
              <a:ext cx="5045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波的能量</a:t>
              </a:r>
            </a:p>
          </p:txBody>
        </p:sp>
        <p:sp>
          <p:nvSpPr>
            <p:cNvPr id="17" name="Freeform 304"/>
            <p:cNvSpPr>
              <a:spLocks noEditPoints="1"/>
            </p:cNvSpPr>
            <p:nvPr/>
          </p:nvSpPr>
          <p:spPr bwMode="auto">
            <a:xfrm>
              <a:off x="3996241" y="4629326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3435622" y="4710434"/>
            <a:ext cx="406176" cy="406176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4048144" y="4535685"/>
            <a:ext cx="5045372" cy="639107"/>
            <a:chOff x="3844727" y="4171194"/>
            <a:chExt cx="5045372" cy="639107"/>
          </a:xfrm>
        </p:grpSpPr>
        <p:sp>
          <p:nvSpPr>
            <p:cNvPr id="20" name="文本框 19"/>
            <p:cNvSpPr txBox="1"/>
            <p:nvPr/>
          </p:nvSpPr>
          <p:spPr>
            <a:xfrm>
              <a:off x="3844727" y="4171194"/>
              <a:ext cx="5045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惠更斯原理</a:t>
              </a:r>
            </a:p>
          </p:txBody>
        </p:sp>
        <p:sp>
          <p:nvSpPr>
            <p:cNvPr id="21" name="Freeform 304"/>
            <p:cNvSpPr>
              <a:spLocks noEditPoints="1"/>
            </p:cNvSpPr>
            <p:nvPr/>
          </p:nvSpPr>
          <p:spPr bwMode="auto">
            <a:xfrm>
              <a:off x="3996241" y="4629326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66D95CC7-A243-4483-8D14-334F87C07A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4132113" y="5488119"/>
            <a:ext cx="406176" cy="40617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xmlns="" id="{2699E11D-AE56-4B97-B374-CACDF456C0BB}"/>
              </a:ext>
            </a:extLst>
          </p:cNvPr>
          <p:cNvGrpSpPr/>
          <p:nvPr/>
        </p:nvGrpSpPr>
        <p:grpSpPr>
          <a:xfrm>
            <a:off x="4744635" y="5313370"/>
            <a:ext cx="5045372" cy="639107"/>
            <a:chOff x="3844727" y="4171194"/>
            <a:chExt cx="5045372" cy="639107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xmlns="" id="{4203A123-28B6-48EA-9FA9-59DE27DCBC3B}"/>
                </a:ext>
              </a:extLst>
            </p:cNvPr>
            <p:cNvSpPr txBox="1"/>
            <p:nvPr/>
          </p:nvSpPr>
          <p:spPr>
            <a:xfrm>
              <a:off x="3844727" y="4171194"/>
              <a:ext cx="5045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波的干涉</a:t>
              </a:r>
            </a:p>
          </p:txBody>
        </p:sp>
        <p:sp>
          <p:nvSpPr>
            <p:cNvPr id="25" name="Freeform 304">
              <a:extLst>
                <a:ext uri="{FF2B5EF4-FFF2-40B4-BE49-F238E27FC236}">
                  <a16:creationId xmlns:a16="http://schemas.microsoft.com/office/drawing/2014/main" xmlns="" id="{AE3CB5D4-4D0E-416E-BBEC-A34E80B69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6241" y="4629326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2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3528" name="Text Box 2"/>
              <p:cNvSpPr txBox="1">
                <a:spLocks noChangeArrowheads="1"/>
              </p:cNvSpPr>
              <p:nvPr/>
            </p:nvSpPr>
            <p:spPr bwMode="auto">
              <a:xfrm>
                <a:off x="1774825" y="260350"/>
                <a:ext cx="9698038" cy="1373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例：平面简谐横波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400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，波源振动周期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，振幅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，以波源的谐振动经平衡位置向正方向运动为计时起点，求： </a:t>
                </a:r>
              </a:p>
            </p:txBody>
          </p:sp>
        </mc:Choice>
        <mc:Fallback xmlns="">
          <p:sp>
            <p:nvSpPr>
              <p:cNvPr id="63528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260350"/>
                <a:ext cx="9698038" cy="1373188"/>
              </a:xfrm>
              <a:prstGeom prst="rect">
                <a:avLst/>
              </a:prstGeom>
              <a:blipFill>
                <a:blip r:embed="rId3"/>
                <a:stretch>
                  <a:fillRect l="-1257" t="-4889" r="-1320" b="-124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526" name="Text Box 7"/>
              <p:cNvSpPr txBox="1">
                <a:spLocks noChangeArrowheads="1"/>
              </p:cNvSpPr>
              <p:nvPr/>
            </p:nvSpPr>
            <p:spPr bwMode="auto">
              <a:xfrm>
                <a:off x="1774825" y="1665288"/>
                <a:ext cx="7777163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①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以距波源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处为坐标原点写出波函数；</a:t>
                </a:r>
              </a:p>
            </p:txBody>
          </p:sp>
        </mc:Choice>
        <mc:Fallback xmlns="">
          <p:sp>
            <p:nvSpPr>
              <p:cNvPr id="63526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1665288"/>
                <a:ext cx="7777163" cy="519112"/>
              </a:xfrm>
              <a:prstGeom prst="rect">
                <a:avLst/>
              </a:prstGeom>
              <a:blipFill>
                <a:blip r:embed="rId4"/>
                <a:stretch>
                  <a:fillRect l="-1567" t="-11765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523" name="Text Box 9"/>
              <p:cNvSpPr txBox="1">
                <a:spLocks noChangeArrowheads="1"/>
              </p:cNvSpPr>
              <p:nvPr/>
            </p:nvSpPr>
            <p:spPr bwMode="auto">
              <a:xfrm>
                <a:off x="1774825" y="2217738"/>
                <a:ext cx="7942263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②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距波源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的两点，谐振动的相位差。 </a:t>
                </a:r>
              </a:p>
            </p:txBody>
          </p:sp>
        </mc:Choice>
        <mc:Fallback xmlns="">
          <p:sp>
            <p:nvSpPr>
              <p:cNvPr id="63523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2217738"/>
                <a:ext cx="7942263" cy="519112"/>
              </a:xfrm>
              <a:prstGeom prst="rect">
                <a:avLst/>
              </a:prstGeom>
              <a:blipFill>
                <a:blip r:embed="rId5"/>
                <a:stretch>
                  <a:fillRect l="-1535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520" name="Text Box 15"/>
              <p:cNvSpPr txBox="1">
                <a:spLocks noChangeArrowheads="1"/>
              </p:cNvSpPr>
              <p:nvPr/>
            </p:nvSpPr>
            <p:spPr bwMode="auto">
              <a:xfrm>
                <a:off x="1774825" y="2767712"/>
                <a:ext cx="9698036" cy="954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解：①以波的传播方向为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轴正向，取波源处为坐标原点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，则波源的振动方程为 </a:t>
                </a:r>
              </a:p>
            </p:txBody>
          </p:sp>
        </mc:Choice>
        <mc:Fallback xmlns="">
          <p:sp>
            <p:nvSpPr>
              <p:cNvPr id="6352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2767712"/>
                <a:ext cx="9698036" cy="954088"/>
              </a:xfrm>
              <a:prstGeom prst="rect">
                <a:avLst/>
              </a:prstGeom>
              <a:blipFill>
                <a:blip r:embed="rId6"/>
                <a:stretch>
                  <a:fillRect l="-1257" t="-6369" r="-1320" b="-165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2658139" y="3786844"/>
                <a:ext cx="32900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139" y="3786844"/>
                <a:ext cx="32900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687652" y="4392630"/>
                <a:ext cx="1099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52" y="4392630"/>
                <a:ext cx="109991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2641079" y="4392630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079" y="4392630"/>
                <a:ext cx="70724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3337898" y="4348239"/>
                <a:ext cx="2879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98" y="4348239"/>
                <a:ext cx="287944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2658139" y="5064685"/>
                <a:ext cx="33629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139" y="5064685"/>
                <a:ext cx="336290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3140107" y="5685240"/>
                <a:ext cx="1551066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107" y="5685240"/>
                <a:ext cx="1551066" cy="82445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2641079" y="5835858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079" y="5835858"/>
                <a:ext cx="7072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4612788" y="5835858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788" y="5835858"/>
                <a:ext cx="7072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5190201" y="5692150"/>
                <a:ext cx="4210383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200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201" y="5692150"/>
                <a:ext cx="4210383" cy="82445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8331707" y="3625743"/>
            <a:ext cx="3335896" cy="2014645"/>
            <a:chOff x="8331707" y="3625743"/>
            <a:chExt cx="3335896" cy="2014645"/>
          </a:xfrm>
        </p:grpSpPr>
        <p:grpSp>
          <p:nvGrpSpPr>
            <p:cNvPr id="6" name="Group 60"/>
            <p:cNvGrpSpPr>
              <a:grpSpLocks/>
            </p:cNvGrpSpPr>
            <p:nvPr/>
          </p:nvGrpSpPr>
          <p:grpSpPr bwMode="auto">
            <a:xfrm>
              <a:off x="8662924" y="3910013"/>
              <a:ext cx="2593975" cy="1730375"/>
              <a:chOff x="3715" y="2462"/>
              <a:chExt cx="1634" cy="1090"/>
            </a:xfrm>
          </p:grpSpPr>
          <p:sp>
            <p:nvSpPr>
              <p:cNvPr id="63505" name="Line 35"/>
              <p:cNvSpPr>
                <a:spLocks noChangeShapeType="1"/>
              </p:cNvSpPr>
              <p:nvPr/>
            </p:nvSpPr>
            <p:spPr bwMode="auto">
              <a:xfrm>
                <a:off x="4054" y="2737"/>
                <a:ext cx="41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63506" name="Line 37"/>
              <p:cNvSpPr>
                <a:spLocks noChangeShapeType="1"/>
              </p:cNvSpPr>
              <p:nvPr/>
            </p:nvSpPr>
            <p:spPr bwMode="auto">
              <a:xfrm>
                <a:off x="3715" y="3049"/>
                <a:ext cx="1634" cy="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63507" name="Line 38"/>
              <p:cNvSpPr>
                <a:spLocks noChangeShapeType="1"/>
              </p:cNvSpPr>
              <p:nvPr/>
            </p:nvSpPr>
            <p:spPr bwMode="auto">
              <a:xfrm flipV="1">
                <a:off x="3811" y="2462"/>
                <a:ext cx="0" cy="109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63508" name="Line 42"/>
              <p:cNvSpPr>
                <a:spLocks noChangeShapeType="1"/>
              </p:cNvSpPr>
              <p:nvPr/>
            </p:nvSpPr>
            <p:spPr bwMode="auto">
              <a:xfrm flipV="1">
                <a:off x="4263" y="2942"/>
                <a:ext cx="0" cy="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63509" name="Line 43"/>
              <p:cNvSpPr>
                <a:spLocks noChangeShapeType="1"/>
              </p:cNvSpPr>
              <p:nvPr/>
            </p:nvSpPr>
            <p:spPr bwMode="auto">
              <a:xfrm flipV="1">
                <a:off x="4750" y="2946"/>
                <a:ext cx="0" cy="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63510" name="Line 44"/>
              <p:cNvSpPr>
                <a:spLocks noChangeShapeType="1"/>
              </p:cNvSpPr>
              <p:nvPr/>
            </p:nvSpPr>
            <p:spPr bwMode="auto">
              <a:xfrm flipV="1">
                <a:off x="4750" y="2497"/>
                <a:ext cx="0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10600131" y="4310064"/>
                  <a:ext cx="106747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0131" y="4310064"/>
                  <a:ext cx="1067472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8826438" y="3625743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6438" y="3625743"/>
                  <a:ext cx="490583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9291300" y="3845697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1300" y="3845697"/>
                  <a:ext cx="499944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8331707" y="4767191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1707" y="4767191"/>
                  <a:ext cx="534890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9538012" y="4354205"/>
                  <a:ext cx="7903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8012" y="4354205"/>
                  <a:ext cx="790345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10305988" y="3692374"/>
                  <a:ext cx="5774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5988" y="3692374"/>
                  <a:ext cx="577401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8750466" y="4354205"/>
                  <a:ext cx="7903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0466" y="4354205"/>
                  <a:ext cx="790345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/>
                <p:cNvSpPr/>
                <p:nvPr/>
              </p:nvSpPr>
              <p:spPr>
                <a:xfrm>
                  <a:off x="9246534" y="4755944"/>
                  <a:ext cx="63017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534" y="4755944"/>
                  <a:ext cx="630173" cy="52322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10021756" y="4767191"/>
                  <a:ext cx="6384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1756" y="4767191"/>
                  <a:ext cx="638444" cy="52322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9121177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28" grpId="0"/>
      <p:bldP spid="63526" grpId="0"/>
      <p:bldP spid="63523" grpId="0"/>
      <p:bldP spid="63520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5554" name="Text Box 17"/>
              <p:cNvSpPr txBox="1">
                <a:spLocks noChangeArrowheads="1"/>
              </p:cNvSpPr>
              <p:nvPr/>
            </p:nvSpPr>
            <p:spPr bwMode="auto">
              <a:xfrm>
                <a:off x="1709738" y="209550"/>
                <a:ext cx="5400675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处质元的振动方程为 </a:t>
                </a:r>
              </a:p>
            </p:txBody>
          </p:sp>
        </mc:Choice>
        <mc:Fallback xmlns="">
          <p:sp>
            <p:nvSpPr>
              <p:cNvPr id="65554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9738" y="209550"/>
                <a:ext cx="5400675" cy="519113"/>
              </a:xfrm>
              <a:prstGeom prst="rect">
                <a:avLst/>
              </a:prstGeom>
              <a:blipFill>
                <a:blip r:embed="rId3"/>
                <a:stretch>
                  <a:fillRect l="-2257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552" name="Text Box 25"/>
              <p:cNvSpPr txBox="1">
                <a:spLocks noChangeArrowheads="1"/>
              </p:cNvSpPr>
              <p:nvPr/>
            </p:nvSpPr>
            <p:spPr bwMode="auto">
              <a:xfrm>
                <a:off x="1709738" y="3453385"/>
                <a:ext cx="80645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若以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处为新的坐标原点，则其波函数为 </a:t>
                </a:r>
              </a:p>
            </p:txBody>
          </p:sp>
        </mc:Choice>
        <mc:Fallback xmlns="">
          <p:sp>
            <p:nvSpPr>
              <p:cNvPr id="65552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9738" y="3453385"/>
                <a:ext cx="8064500" cy="519113"/>
              </a:xfrm>
              <a:prstGeom prst="rect">
                <a:avLst/>
              </a:prstGeom>
              <a:blipFill>
                <a:blip r:embed="rId4"/>
                <a:stretch>
                  <a:fillRect l="-1512" t="-12941" b="-317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862" name="Text Box 30"/>
          <p:cNvSpPr txBox="1">
            <a:spLocks noChangeArrowheads="1"/>
          </p:cNvSpPr>
          <p:nvPr/>
        </p:nvSpPr>
        <p:spPr bwMode="auto">
          <a:xfrm>
            <a:off x="1709738" y="5150716"/>
            <a:ext cx="10937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+mn-lt"/>
                <a:ea typeface="+mn-ea"/>
              </a:rPr>
              <a:t>②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163922" y="1531938"/>
                <a:ext cx="6220870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200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−200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400</m:t>
                                  </m:r>
                                </m:den>
                              </m:f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922" y="1531938"/>
                <a:ext cx="6220870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8508148" y="382481"/>
            <a:ext cx="3335896" cy="2014645"/>
            <a:chOff x="8508148" y="382481"/>
            <a:chExt cx="3335896" cy="2014645"/>
          </a:xfrm>
        </p:grpSpPr>
        <p:grpSp>
          <p:nvGrpSpPr>
            <p:cNvPr id="36" name="Group 60"/>
            <p:cNvGrpSpPr>
              <a:grpSpLocks/>
            </p:cNvGrpSpPr>
            <p:nvPr/>
          </p:nvGrpSpPr>
          <p:grpSpPr bwMode="auto">
            <a:xfrm>
              <a:off x="8839365" y="666751"/>
              <a:ext cx="2593975" cy="1730375"/>
              <a:chOff x="3715" y="2462"/>
              <a:chExt cx="1634" cy="1090"/>
            </a:xfrm>
          </p:grpSpPr>
          <p:sp>
            <p:nvSpPr>
              <p:cNvPr id="37" name="Line 35"/>
              <p:cNvSpPr>
                <a:spLocks noChangeShapeType="1"/>
              </p:cNvSpPr>
              <p:nvPr/>
            </p:nvSpPr>
            <p:spPr bwMode="auto">
              <a:xfrm>
                <a:off x="4054" y="2737"/>
                <a:ext cx="41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" name="Line 37"/>
              <p:cNvSpPr>
                <a:spLocks noChangeShapeType="1"/>
              </p:cNvSpPr>
              <p:nvPr/>
            </p:nvSpPr>
            <p:spPr bwMode="auto">
              <a:xfrm>
                <a:off x="3715" y="3049"/>
                <a:ext cx="1634" cy="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9" name="Line 38"/>
              <p:cNvSpPr>
                <a:spLocks noChangeShapeType="1"/>
              </p:cNvSpPr>
              <p:nvPr/>
            </p:nvSpPr>
            <p:spPr bwMode="auto">
              <a:xfrm flipV="1">
                <a:off x="3811" y="2462"/>
                <a:ext cx="0" cy="109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40" name="Line 42"/>
              <p:cNvSpPr>
                <a:spLocks noChangeShapeType="1"/>
              </p:cNvSpPr>
              <p:nvPr/>
            </p:nvSpPr>
            <p:spPr bwMode="auto">
              <a:xfrm flipV="1">
                <a:off x="4263" y="2942"/>
                <a:ext cx="0" cy="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41" name="Line 43"/>
              <p:cNvSpPr>
                <a:spLocks noChangeShapeType="1"/>
              </p:cNvSpPr>
              <p:nvPr/>
            </p:nvSpPr>
            <p:spPr bwMode="auto">
              <a:xfrm flipV="1">
                <a:off x="4750" y="2946"/>
                <a:ext cx="0" cy="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42" name="Line 44"/>
              <p:cNvSpPr>
                <a:spLocks noChangeShapeType="1"/>
              </p:cNvSpPr>
              <p:nvPr/>
            </p:nvSpPr>
            <p:spPr bwMode="auto">
              <a:xfrm flipV="1">
                <a:off x="4750" y="2497"/>
                <a:ext cx="0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10776572" y="1066802"/>
                  <a:ext cx="106747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6572" y="1066802"/>
                  <a:ext cx="1067472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9002879" y="382481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2879" y="382481"/>
                  <a:ext cx="49058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9467741" y="602435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741" y="602435"/>
                  <a:ext cx="499944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8508148" y="1523929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8148" y="1523929"/>
                  <a:ext cx="53489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9714453" y="1110943"/>
                  <a:ext cx="7903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4453" y="1110943"/>
                  <a:ext cx="790345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10482429" y="449112"/>
                  <a:ext cx="5774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429" y="449112"/>
                  <a:ext cx="577401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8926907" y="1110943"/>
                  <a:ext cx="7903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07" y="1110943"/>
                  <a:ext cx="790345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9422975" y="1512682"/>
                  <a:ext cx="63017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2975" y="1512682"/>
                  <a:ext cx="630173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10198197" y="1523929"/>
                  <a:ext cx="6384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8197" y="1523929"/>
                  <a:ext cx="638444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4180365" y="5813425"/>
                <a:ext cx="16119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365" y="5813425"/>
                <a:ext cx="161198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2149667" y="715733"/>
                <a:ext cx="4525662" cy="9133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667" y="715733"/>
                <a:ext cx="4525662" cy="9133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2179449" y="2429669"/>
                <a:ext cx="4162871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200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449" y="2429669"/>
                <a:ext cx="4162871" cy="106048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2149667" y="3866691"/>
                <a:ext cx="5396926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200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400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667" y="3866691"/>
                <a:ext cx="5396926" cy="106048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2300831" y="4932736"/>
                <a:ext cx="2377895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831" y="4932736"/>
                <a:ext cx="2377895" cy="90178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5108289" y="5146608"/>
                <a:ext cx="23274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𝑢𝑇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289" y="5146608"/>
                <a:ext cx="2327432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2300831" y="5821857"/>
                <a:ext cx="1603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831" y="5821857"/>
                <a:ext cx="160370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5967582" y="5813425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582" y="5813425"/>
                <a:ext cx="707245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6620227" y="5661396"/>
                <a:ext cx="1764266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227" y="5661396"/>
                <a:ext cx="1764266" cy="82727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00708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0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54" grpId="0"/>
      <p:bldP spid="65552" grpId="0"/>
      <p:bldP spid="120862" grpId="0"/>
      <p:bldP spid="35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7620" name="Text Box 2"/>
              <p:cNvSpPr txBox="1">
                <a:spLocks noChangeArrowheads="1"/>
              </p:cNvSpPr>
              <p:nvPr/>
            </p:nvSpPr>
            <p:spPr bwMode="auto">
              <a:xfrm>
                <a:off x="1733550" y="219076"/>
                <a:ext cx="9702801" cy="1816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例：一平面简谐波在均匀无限大弹性媒质中沿直线传播，波速为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，已知波线上某点（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处）质元作谐振动的运动方程为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，试就所示的两种坐标系，分别写出波函数。 </a:t>
                </a:r>
              </a:p>
            </p:txBody>
          </p:sp>
        </mc:Choice>
        <mc:Fallback xmlns="">
          <p:sp>
            <p:nvSpPr>
              <p:cNvPr id="67620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33550" y="219076"/>
                <a:ext cx="9702801" cy="1816100"/>
              </a:xfrm>
              <a:prstGeom prst="rect">
                <a:avLst/>
              </a:prstGeom>
              <a:blipFill>
                <a:blip r:embed="rId4"/>
                <a:stretch>
                  <a:fillRect l="-1256" t="-3691" r="-1256" b="-83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848" name="Text Box 40"/>
          <p:cNvSpPr txBox="1">
            <a:spLocks noChangeArrowheads="1"/>
          </p:cNvSpPr>
          <p:nvPr/>
        </p:nvSpPr>
        <p:spPr bwMode="auto">
          <a:xfrm>
            <a:off x="1733550" y="2099391"/>
            <a:ext cx="14917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解：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</a:t>
            </a:r>
            <a:r>
              <a:rPr lang="en-US" altLang="zh-CN" sz="2800" i="1" dirty="0">
                <a:solidFill>
                  <a:srgbClr val="0000FF"/>
                </a:solidFill>
                <a:latin typeface="+mn-lt"/>
                <a:ea typeface="+mn-ea"/>
              </a:rPr>
              <a:t>a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595" name="Text Box 42"/>
              <p:cNvSpPr txBox="1">
                <a:spLocks noChangeArrowheads="1"/>
              </p:cNvSpPr>
              <p:nvPr/>
            </p:nvSpPr>
            <p:spPr bwMode="auto">
              <a:xfrm>
                <a:off x="1733550" y="2745346"/>
                <a:ext cx="6757989" cy="954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点的振动相位比点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的相位超前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点的振动方程为 </a:t>
                </a:r>
              </a:p>
            </p:txBody>
          </p:sp>
        </mc:Choice>
        <mc:Fallback xmlns="">
          <p:sp>
            <p:nvSpPr>
              <p:cNvPr id="67595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33550" y="2745346"/>
                <a:ext cx="6757989" cy="954088"/>
              </a:xfrm>
              <a:prstGeom prst="rect">
                <a:avLst/>
              </a:prstGeom>
              <a:blipFill>
                <a:blip r:embed="rId5"/>
                <a:stretch>
                  <a:fillRect l="-1803" t="-6369" r="-7124" b="-165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857" name="Rectangle 49"/>
          <p:cNvSpPr>
            <a:spLocks noChangeArrowheads="1"/>
          </p:cNvSpPr>
          <p:nvPr/>
        </p:nvSpPr>
        <p:spPr bwMode="auto">
          <a:xfrm>
            <a:off x="1733550" y="4727164"/>
            <a:ext cx="2016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波函数为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813581" y="1659372"/>
            <a:ext cx="2706842" cy="2438539"/>
            <a:chOff x="8813581" y="1659372"/>
            <a:chExt cx="2706842" cy="2438539"/>
          </a:xfrm>
        </p:grpSpPr>
        <p:grpSp>
          <p:nvGrpSpPr>
            <p:cNvPr id="3" name="Group 53"/>
            <p:cNvGrpSpPr>
              <a:grpSpLocks/>
            </p:cNvGrpSpPr>
            <p:nvPr/>
          </p:nvGrpSpPr>
          <p:grpSpPr bwMode="auto">
            <a:xfrm>
              <a:off x="8993187" y="1899223"/>
              <a:ext cx="2403475" cy="2198688"/>
              <a:chOff x="3742" y="1181"/>
              <a:chExt cx="1514" cy="1385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67610" name="Object 6"/>
                  <p:cNvGraphicFramePr>
                    <a:graphicFrameLocks noChangeAspect="1"/>
                  </p:cNvGraphicFramePr>
                  <p:nvPr/>
                </p:nvGraphicFramePr>
                <p:xfrm>
                  <a:off x="4251" y="2231"/>
                  <a:ext cx="382" cy="33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6210" name="公式" r:id="rId6" imgW="209557" imgH="180812" progId="Equation.3">
                          <p:embed/>
                        </p:oleObj>
                      </mc:Choice>
                      <mc:Fallback>
                        <p:oleObj name="公式" r:id="rId6" imgW="209557" imgH="180812" progId="Equation.3">
                          <p:embed/>
                          <p:pic>
                            <p:nvPicPr>
                              <p:cNvPr id="67610" name="Object 6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251" y="2231"/>
                                <a:ext cx="382" cy="33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67610" name="Object 6"/>
                  <p:cNvGraphicFramePr>
                    <a:graphicFrameLocks noChangeAspect="1"/>
                  </p:cNvGraphicFramePr>
                  <p:nvPr/>
                </p:nvGraphicFramePr>
                <p:xfrm>
                  <a:off x="4251" y="2231"/>
                  <a:ext cx="382" cy="33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6112" name="公式" r:id="rId8" imgW="209557" imgH="180812" progId="Equation.3">
                          <p:embed/>
                        </p:oleObj>
                      </mc:Choice>
                      <mc:Fallback>
                        <p:oleObj name="公式" r:id="rId8" imgW="209557" imgH="180812" progId="Equation.3">
                          <p:embed/>
                          <p:pic>
                            <p:nvPicPr>
                              <p:cNvPr id="67610" name="Object 6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9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251" y="2231"/>
                                <a:ext cx="382" cy="33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67611" name="Line 9"/>
              <p:cNvSpPr>
                <a:spLocks noChangeShapeType="1"/>
              </p:cNvSpPr>
              <p:nvPr/>
            </p:nvSpPr>
            <p:spPr bwMode="auto">
              <a:xfrm>
                <a:off x="4251" y="1489"/>
                <a:ext cx="62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612" name="Line 11"/>
              <p:cNvSpPr>
                <a:spLocks noChangeShapeType="1"/>
              </p:cNvSpPr>
              <p:nvPr/>
            </p:nvSpPr>
            <p:spPr bwMode="auto">
              <a:xfrm>
                <a:off x="3742" y="1839"/>
                <a:ext cx="1514" cy="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613" name="Line 12"/>
              <p:cNvSpPr>
                <a:spLocks noChangeShapeType="1"/>
              </p:cNvSpPr>
              <p:nvPr/>
            </p:nvSpPr>
            <p:spPr bwMode="auto">
              <a:xfrm flipV="1">
                <a:off x="3886" y="1181"/>
                <a:ext cx="0" cy="122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614" name="Line 16"/>
              <p:cNvSpPr>
                <a:spLocks noChangeShapeType="1"/>
              </p:cNvSpPr>
              <p:nvPr/>
            </p:nvSpPr>
            <p:spPr bwMode="auto">
              <a:xfrm flipV="1">
                <a:off x="4564" y="1720"/>
                <a:ext cx="0" cy="11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11034713" y="2391370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4713" y="2391370"/>
                  <a:ext cx="48571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9252831" y="1659372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2831" y="1659372"/>
                  <a:ext cx="490583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10017185" y="1898979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7185" y="1898979"/>
                  <a:ext cx="499944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8813581" y="2842992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3581" y="2842992"/>
                  <a:ext cx="534890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10024928" y="2842992"/>
                  <a:ext cx="6384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4928" y="2842992"/>
                  <a:ext cx="638444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/>
          <p:cNvGrpSpPr/>
          <p:nvPr/>
        </p:nvGrpSpPr>
        <p:grpSpPr>
          <a:xfrm>
            <a:off x="8813581" y="4120630"/>
            <a:ext cx="2706842" cy="2429967"/>
            <a:chOff x="8813581" y="4120630"/>
            <a:chExt cx="2706842" cy="2429967"/>
          </a:xfrm>
        </p:grpSpPr>
        <p:grpSp>
          <p:nvGrpSpPr>
            <p:cNvPr id="4" name="Group 54"/>
            <p:cNvGrpSpPr>
              <a:grpSpLocks/>
            </p:cNvGrpSpPr>
            <p:nvPr/>
          </p:nvGrpSpPr>
          <p:grpSpPr bwMode="auto">
            <a:xfrm>
              <a:off x="8999537" y="4343972"/>
              <a:ext cx="2403475" cy="2206625"/>
              <a:chOff x="3746" y="2721"/>
              <a:chExt cx="1514" cy="1390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67600" name="Object 7"/>
                  <p:cNvGraphicFramePr>
                    <a:graphicFrameLocks noChangeAspect="1"/>
                  </p:cNvGraphicFramePr>
                  <p:nvPr/>
                </p:nvGraphicFramePr>
                <p:xfrm>
                  <a:off x="4263" y="3776"/>
                  <a:ext cx="382" cy="33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6211" name="公式" r:id="rId15" imgW="209557" imgH="180812" progId="Equation.3">
                          <p:embed/>
                        </p:oleObj>
                      </mc:Choice>
                      <mc:Fallback>
                        <p:oleObj name="公式" r:id="rId15" imgW="209557" imgH="180812" progId="Equation.3">
                          <p:embed/>
                          <p:pic>
                            <p:nvPicPr>
                              <p:cNvPr id="67600" name="Object 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6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263" y="3776"/>
                                <a:ext cx="382" cy="33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67600" name="Object 7"/>
                  <p:cNvGraphicFramePr>
                    <a:graphicFrameLocks noChangeAspect="1"/>
                  </p:cNvGraphicFramePr>
                  <p:nvPr/>
                </p:nvGraphicFramePr>
                <p:xfrm>
                  <a:off x="4263" y="3776"/>
                  <a:ext cx="382" cy="33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6113" name="公式" r:id="rId17" imgW="209557" imgH="180812" progId="Equation.3">
                          <p:embed/>
                        </p:oleObj>
                      </mc:Choice>
                      <mc:Fallback>
                        <p:oleObj name="公式" r:id="rId17" imgW="209557" imgH="180812" progId="Equation.3">
                          <p:embed/>
                          <p:pic>
                            <p:nvPicPr>
                              <p:cNvPr id="67600" name="Object 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263" y="3776"/>
                                <a:ext cx="382" cy="33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67601" name="Line 22"/>
              <p:cNvSpPr>
                <a:spLocks noChangeShapeType="1"/>
              </p:cNvSpPr>
              <p:nvPr/>
            </p:nvSpPr>
            <p:spPr bwMode="auto">
              <a:xfrm flipH="1">
                <a:off x="4255" y="3029"/>
                <a:ext cx="62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602" name="Line 23"/>
              <p:cNvSpPr>
                <a:spLocks noChangeShapeType="1"/>
              </p:cNvSpPr>
              <p:nvPr/>
            </p:nvSpPr>
            <p:spPr bwMode="auto">
              <a:xfrm>
                <a:off x="3746" y="3379"/>
                <a:ext cx="1514" cy="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603" name="Line 24"/>
              <p:cNvSpPr>
                <a:spLocks noChangeShapeType="1"/>
              </p:cNvSpPr>
              <p:nvPr/>
            </p:nvSpPr>
            <p:spPr bwMode="auto">
              <a:xfrm flipV="1">
                <a:off x="3890" y="2721"/>
                <a:ext cx="0" cy="122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604" name="Line 25"/>
              <p:cNvSpPr>
                <a:spLocks noChangeShapeType="1"/>
              </p:cNvSpPr>
              <p:nvPr/>
            </p:nvSpPr>
            <p:spPr bwMode="auto">
              <a:xfrm flipV="1">
                <a:off x="4568" y="3260"/>
                <a:ext cx="0" cy="11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11034713" y="4852628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4713" y="4852628"/>
                  <a:ext cx="485710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9252831" y="4120630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2831" y="4120630"/>
                  <a:ext cx="490583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10054490" y="4319148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4490" y="4319148"/>
                  <a:ext cx="499944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8813581" y="5304250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3581" y="5304250"/>
                  <a:ext cx="534890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10024928" y="5304250"/>
                  <a:ext cx="6384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4928" y="5304250"/>
                  <a:ext cx="638444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3056967" y="2061619"/>
                <a:ext cx="32900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967" y="2061619"/>
                <a:ext cx="329000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2572937" y="3755037"/>
                <a:ext cx="4515402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937" y="3755037"/>
                <a:ext cx="4515402" cy="83022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2524325" y="5287741"/>
                <a:ext cx="4994188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325" y="5287741"/>
                <a:ext cx="4994188" cy="83022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38214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9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9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20" grpId="0"/>
      <p:bldP spid="119848" grpId="0"/>
      <p:bldP spid="67595" grpId="0"/>
      <p:bldP spid="119857" grpId="0"/>
      <p:bldP spid="50" grpId="0"/>
      <p:bldP spid="51" grpId="0"/>
      <p:bldP spid="5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9645" name="Text Box 31"/>
              <p:cNvSpPr txBox="1">
                <a:spLocks noChangeArrowheads="1"/>
              </p:cNvSpPr>
              <p:nvPr/>
            </p:nvSpPr>
            <p:spPr bwMode="auto">
              <a:xfrm>
                <a:off x="1845752" y="540790"/>
                <a:ext cx="3529012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(</a:t>
                </a:r>
                <a:r>
                  <a:rPr lang="en-US" altLang="zh-CN" sz="2800" i="1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b</a:t>
                </a:r>
                <a:r>
                  <a:rPr lang="en-US" altLang="zh-CN" sz="28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轴负方向运动 </a:t>
                </a:r>
              </a:p>
            </p:txBody>
          </p:sp>
        </mc:Choice>
        <mc:Fallback xmlns="">
          <p:sp>
            <p:nvSpPr>
              <p:cNvPr id="69645" name="Text 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5752" y="540790"/>
                <a:ext cx="3529012" cy="519113"/>
              </a:xfrm>
              <a:prstGeom prst="rect">
                <a:avLst/>
              </a:prstGeom>
              <a:blipFill>
                <a:blip r:embed="rId4"/>
                <a:stretch>
                  <a:fillRect l="-3627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643" name="Text Box 30"/>
              <p:cNvSpPr txBox="1">
                <a:spLocks noChangeArrowheads="1"/>
              </p:cNvSpPr>
              <p:nvPr/>
            </p:nvSpPr>
            <p:spPr bwMode="auto">
              <a:xfrm>
                <a:off x="2311041" y="3364300"/>
                <a:ext cx="3121025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轴正方向运动 </a:t>
                </a:r>
              </a:p>
            </p:txBody>
          </p:sp>
        </mc:Choice>
        <mc:Fallback xmlns="">
          <p:sp>
            <p:nvSpPr>
              <p:cNvPr id="69643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1041" y="3364300"/>
                <a:ext cx="3121025" cy="519113"/>
              </a:xfrm>
              <a:prstGeom prst="rect">
                <a:avLst/>
              </a:prstGeom>
              <a:blipFill>
                <a:blip r:embed="rId5"/>
                <a:stretch>
                  <a:fillRect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311041" y="4112767"/>
                <a:ext cx="4515402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041" y="4112767"/>
                <a:ext cx="4515402" cy="8302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2311041" y="5172349"/>
                <a:ext cx="4994188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041" y="5172349"/>
                <a:ext cx="4994188" cy="8302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2311041" y="1245138"/>
                <a:ext cx="4515403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041" y="1245138"/>
                <a:ext cx="4515403" cy="8302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2311041" y="2304719"/>
                <a:ext cx="4994188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041" y="2304719"/>
                <a:ext cx="4994188" cy="8302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8547472" y="660860"/>
            <a:ext cx="2706842" cy="2429967"/>
            <a:chOff x="8786623" y="3660459"/>
            <a:chExt cx="2706842" cy="2429967"/>
          </a:xfrm>
        </p:grpSpPr>
        <p:grpSp>
          <p:nvGrpSpPr>
            <p:cNvPr id="39" name="Group 54"/>
            <p:cNvGrpSpPr>
              <a:grpSpLocks/>
            </p:cNvGrpSpPr>
            <p:nvPr/>
          </p:nvGrpSpPr>
          <p:grpSpPr bwMode="auto">
            <a:xfrm>
              <a:off x="8972579" y="3883801"/>
              <a:ext cx="2403475" cy="2206625"/>
              <a:chOff x="3746" y="2721"/>
              <a:chExt cx="1514" cy="1390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0" name="Object 7"/>
                  <p:cNvGraphicFramePr>
                    <a:graphicFrameLocks noChangeAspect="1"/>
                  </p:cNvGraphicFramePr>
                  <p:nvPr/>
                </p:nvGraphicFramePr>
                <p:xfrm>
                  <a:off x="4263" y="3776"/>
                  <a:ext cx="382" cy="33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7180" name="公式" r:id="rId10" imgW="209557" imgH="180812" progId="Equation.3">
                          <p:embed/>
                        </p:oleObj>
                      </mc:Choice>
                      <mc:Fallback>
                        <p:oleObj name="公式" r:id="rId10" imgW="209557" imgH="180812" progId="Equation.3">
                          <p:embed/>
                          <p:pic>
                            <p:nvPicPr>
                              <p:cNvPr id="67600" name="Object 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263" y="3776"/>
                                <a:ext cx="382" cy="33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40" name="Object 7"/>
                  <p:cNvGraphicFramePr>
                    <a:graphicFrameLocks noChangeAspect="1"/>
                  </p:cNvGraphicFramePr>
                  <p:nvPr/>
                </p:nvGraphicFramePr>
                <p:xfrm>
                  <a:off x="4263" y="3776"/>
                  <a:ext cx="382" cy="33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7046" name="公式" r:id="rId14" imgW="209557" imgH="180812" progId="Equation.3">
                          <p:embed/>
                        </p:oleObj>
                      </mc:Choice>
                      <mc:Fallback>
                        <p:oleObj name="公式" r:id="rId14" imgW="209557" imgH="180812" progId="Equation.3">
                          <p:embed/>
                          <p:pic>
                            <p:nvPicPr>
                              <p:cNvPr id="67600" name="Object 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5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263" y="3776"/>
                                <a:ext cx="382" cy="33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41" name="Line 22"/>
              <p:cNvSpPr>
                <a:spLocks noChangeShapeType="1"/>
              </p:cNvSpPr>
              <p:nvPr/>
            </p:nvSpPr>
            <p:spPr bwMode="auto">
              <a:xfrm flipH="1">
                <a:off x="4255" y="3029"/>
                <a:ext cx="62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" name="Line 23"/>
              <p:cNvSpPr>
                <a:spLocks noChangeShapeType="1"/>
              </p:cNvSpPr>
              <p:nvPr/>
            </p:nvSpPr>
            <p:spPr bwMode="auto">
              <a:xfrm>
                <a:off x="3746" y="3379"/>
                <a:ext cx="1514" cy="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3" name="Line 24"/>
              <p:cNvSpPr>
                <a:spLocks noChangeShapeType="1"/>
              </p:cNvSpPr>
              <p:nvPr/>
            </p:nvSpPr>
            <p:spPr bwMode="auto">
              <a:xfrm flipV="1">
                <a:off x="3890" y="2721"/>
                <a:ext cx="0" cy="122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4" name="Line 25"/>
              <p:cNvSpPr>
                <a:spLocks noChangeShapeType="1"/>
              </p:cNvSpPr>
              <p:nvPr/>
            </p:nvSpPr>
            <p:spPr bwMode="auto">
              <a:xfrm flipV="1">
                <a:off x="4568" y="3260"/>
                <a:ext cx="0" cy="11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11007755" y="4392457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7755" y="4392457"/>
                  <a:ext cx="485710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9225873" y="3660459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5873" y="3660459"/>
                  <a:ext cx="490583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10027532" y="3858977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7532" y="3858977"/>
                  <a:ext cx="499944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8786623" y="4844079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6623" y="4844079"/>
                  <a:ext cx="534890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9997970" y="4844079"/>
                  <a:ext cx="6384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7970" y="4844079"/>
                  <a:ext cx="638444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组合 6"/>
          <p:cNvGrpSpPr/>
          <p:nvPr/>
        </p:nvGrpSpPr>
        <p:grpSpPr>
          <a:xfrm>
            <a:off x="8553822" y="3564037"/>
            <a:ext cx="2706842" cy="2438539"/>
            <a:chOff x="8553822" y="3564037"/>
            <a:chExt cx="2706842" cy="2438539"/>
          </a:xfrm>
        </p:grpSpPr>
        <p:grpSp>
          <p:nvGrpSpPr>
            <p:cNvPr id="51" name="Group 53"/>
            <p:cNvGrpSpPr>
              <a:grpSpLocks/>
            </p:cNvGrpSpPr>
            <p:nvPr/>
          </p:nvGrpSpPr>
          <p:grpSpPr bwMode="auto">
            <a:xfrm>
              <a:off x="8733428" y="3803888"/>
              <a:ext cx="2403475" cy="2198688"/>
              <a:chOff x="3742" y="1181"/>
              <a:chExt cx="1514" cy="1385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2" name="Object 6"/>
                  <p:cNvGraphicFramePr>
                    <a:graphicFrameLocks noChangeAspect="1"/>
                  </p:cNvGraphicFramePr>
                  <p:nvPr/>
                </p:nvGraphicFramePr>
                <p:xfrm>
                  <a:off x="4251" y="2231"/>
                  <a:ext cx="382" cy="33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7181" name="公式" r:id="rId21" imgW="209557" imgH="180812" progId="Equation.3">
                          <p:embed/>
                        </p:oleObj>
                      </mc:Choice>
                      <mc:Fallback>
                        <p:oleObj name="公式" r:id="rId21" imgW="209557" imgH="180812" progId="Equation.3">
                          <p:embed/>
                          <p:pic>
                            <p:nvPicPr>
                              <p:cNvPr id="67610" name="Object 6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2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251" y="2231"/>
                                <a:ext cx="382" cy="33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52" name="Object 6"/>
                  <p:cNvGraphicFramePr>
                    <a:graphicFrameLocks noChangeAspect="1"/>
                  </p:cNvGraphicFramePr>
                  <p:nvPr/>
                </p:nvGraphicFramePr>
                <p:xfrm>
                  <a:off x="4251" y="2231"/>
                  <a:ext cx="382" cy="33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7047" name="公式" r:id="rId23" imgW="209557" imgH="180812" progId="Equation.3">
                          <p:embed/>
                        </p:oleObj>
                      </mc:Choice>
                      <mc:Fallback>
                        <p:oleObj name="公式" r:id="rId23" imgW="209557" imgH="180812" progId="Equation.3">
                          <p:embed/>
                          <p:pic>
                            <p:nvPicPr>
                              <p:cNvPr id="67610" name="Object 6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251" y="2231"/>
                                <a:ext cx="382" cy="33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53" name="Line 9"/>
              <p:cNvSpPr>
                <a:spLocks noChangeShapeType="1"/>
              </p:cNvSpPr>
              <p:nvPr/>
            </p:nvSpPr>
            <p:spPr bwMode="auto">
              <a:xfrm>
                <a:off x="4251" y="1489"/>
                <a:ext cx="62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4" name="Line 11"/>
              <p:cNvSpPr>
                <a:spLocks noChangeShapeType="1"/>
              </p:cNvSpPr>
              <p:nvPr/>
            </p:nvSpPr>
            <p:spPr bwMode="auto">
              <a:xfrm>
                <a:off x="3742" y="1839"/>
                <a:ext cx="1514" cy="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" name="Line 12"/>
              <p:cNvSpPr>
                <a:spLocks noChangeShapeType="1"/>
              </p:cNvSpPr>
              <p:nvPr/>
            </p:nvSpPr>
            <p:spPr bwMode="auto">
              <a:xfrm flipV="1">
                <a:off x="3886" y="1181"/>
                <a:ext cx="0" cy="122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6" name="Line 16"/>
              <p:cNvSpPr>
                <a:spLocks noChangeShapeType="1"/>
              </p:cNvSpPr>
              <p:nvPr/>
            </p:nvSpPr>
            <p:spPr bwMode="auto">
              <a:xfrm flipV="1">
                <a:off x="4564" y="1720"/>
                <a:ext cx="0" cy="11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10774954" y="4296035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4954" y="4296035"/>
                  <a:ext cx="485710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8993072" y="3564037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3072" y="3564037"/>
                  <a:ext cx="490583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/>
                <p:cNvSpPr/>
                <p:nvPr/>
              </p:nvSpPr>
              <p:spPr>
                <a:xfrm>
                  <a:off x="9757426" y="3803644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7426" y="3803644"/>
                  <a:ext cx="499944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8553822" y="4747657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3822" y="4747657"/>
                  <a:ext cx="534890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>
                <a:xfrm>
                  <a:off x="9765169" y="4747657"/>
                  <a:ext cx="6384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5169" y="4747657"/>
                  <a:ext cx="638444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728330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9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5" grpId="0"/>
      <p:bldP spid="69643" grpId="0"/>
      <p:bldP spid="35" grpId="0"/>
      <p:bldP spid="36" grpId="0"/>
      <p:bldP spid="37" grpId="0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25" y="563563"/>
            <a:ext cx="1103313" cy="1103312"/>
            <a:chOff x="1161143" y="1538514"/>
            <a:chExt cx="1103086" cy="1103086"/>
          </a:xfrm>
        </p:grpSpPr>
        <p:sp>
          <p:nvSpPr>
            <p:cNvPr id="23" name="圆角矩形 2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43098" name="文本框 23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695325" y="4629150"/>
            <a:ext cx="822325" cy="820738"/>
            <a:chOff x="2265529" y="2033517"/>
            <a:chExt cx="821667" cy="821667"/>
          </a:xfrm>
        </p:grpSpPr>
        <p:sp>
          <p:nvSpPr>
            <p:cNvPr id="34" name="椭圆 33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43096" name="文本框 34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094" name="文本框 24"/>
              <p:cNvSpPr txBox="1">
                <a:spLocks noChangeArrowheads="1"/>
              </p:cNvSpPr>
              <p:nvPr/>
            </p:nvSpPr>
            <p:spPr bwMode="auto">
              <a:xfrm>
                <a:off x="1944688" y="628069"/>
                <a:ext cx="8556625" cy="954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/>
                <a:r>
                  <a:rPr kumimoji="1" lang="en-US" altLang="zh-CN" sz="2800" b="1" dirty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0831</a:t>
                </a:r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已知一平面简谐波的波动方程为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𝑏𝑥</m:t>
                            </m:r>
                          </m:e>
                        </m:d>
                      </m:e>
                    </m:func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，（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为正值），则</a:t>
                </a:r>
              </a:p>
            </p:txBody>
          </p:sp>
        </mc:Choice>
        <mc:Fallback xmlns="">
          <p:sp>
            <p:nvSpPr>
              <p:cNvPr id="43094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4688" y="628069"/>
                <a:ext cx="8556625" cy="954107"/>
              </a:xfrm>
              <a:prstGeom prst="rect">
                <a:avLst/>
              </a:prstGeom>
              <a:blipFill>
                <a:blip r:embed="rId2"/>
                <a:stretch>
                  <a:fillRect l="-1425" t="-7643" b="-1528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087" name="组合 36"/>
          <p:cNvGrpSpPr>
            <a:grpSpLocks/>
          </p:cNvGrpSpPr>
          <p:nvPr/>
        </p:nvGrpSpPr>
        <p:grpSpPr bwMode="auto">
          <a:xfrm>
            <a:off x="1617663" y="2887663"/>
            <a:ext cx="7340600" cy="858837"/>
            <a:chOff x="1616982" y="3350397"/>
            <a:chExt cx="7340498" cy="859387"/>
          </a:xfrm>
        </p:grpSpPr>
        <p:grpSp>
          <p:nvGrpSpPr>
            <p:cNvPr id="43088" name="组合 8"/>
            <p:cNvGrpSpPr>
              <a:grpSpLocks/>
            </p:cNvGrpSpPr>
            <p:nvPr/>
          </p:nvGrpSpPr>
          <p:grpSpPr bwMode="auto">
            <a:xfrm>
              <a:off x="1616982" y="3350397"/>
              <a:ext cx="743946" cy="859387"/>
              <a:chOff x="1616982" y="3488536"/>
              <a:chExt cx="743946" cy="859387"/>
            </a:xfrm>
          </p:grpSpPr>
          <p:grpSp>
            <p:nvGrpSpPr>
              <p:cNvPr id="43090" name="组合 9"/>
              <p:cNvGrpSpPr>
                <a:grpSpLocks/>
              </p:cNvGrpSpPr>
              <p:nvPr/>
            </p:nvGrpSpPr>
            <p:grpSpPr bwMode="auto">
              <a:xfrm>
                <a:off x="1616982" y="3921811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3092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93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3091" name="文本框 10"/>
              <p:cNvSpPr txBox="1">
                <a:spLocks noChangeArrowheads="1"/>
              </p:cNvSpPr>
              <p:nvPr/>
            </p:nvSpPr>
            <p:spPr bwMode="auto">
              <a:xfrm>
                <a:off x="1668138" y="3488536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贰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089" name="文本框 19"/>
                <p:cNvSpPr txBox="1">
                  <a:spLocks noChangeArrowheads="1"/>
                </p:cNvSpPr>
                <p:nvPr/>
              </p:nvSpPr>
              <p:spPr bwMode="auto">
                <a:xfrm>
                  <a:off x="2547615" y="3516079"/>
                  <a:ext cx="6409865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波的传播速度为</a:t>
                  </a:r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089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3516079"/>
                  <a:ext cx="6409865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1901" t="-15116" b="-2907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080" name="组合 37"/>
          <p:cNvGrpSpPr>
            <a:grpSpLocks/>
          </p:cNvGrpSpPr>
          <p:nvPr/>
        </p:nvGrpSpPr>
        <p:grpSpPr bwMode="auto">
          <a:xfrm>
            <a:off x="1617663" y="3736975"/>
            <a:ext cx="7526337" cy="858838"/>
            <a:chOff x="1616982" y="4199905"/>
            <a:chExt cx="7527018" cy="859387"/>
          </a:xfrm>
        </p:grpSpPr>
        <p:grpSp>
          <p:nvGrpSpPr>
            <p:cNvPr id="43081" name="组合 13"/>
            <p:cNvGrpSpPr>
              <a:grpSpLocks/>
            </p:cNvGrpSpPr>
            <p:nvPr/>
          </p:nvGrpSpPr>
          <p:grpSpPr bwMode="auto">
            <a:xfrm>
              <a:off x="1616982" y="4199905"/>
              <a:ext cx="743946" cy="859387"/>
              <a:chOff x="1616982" y="4998022"/>
              <a:chExt cx="743946" cy="859387"/>
            </a:xfrm>
          </p:grpSpPr>
          <p:grpSp>
            <p:nvGrpSpPr>
              <p:cNvPr id="43083" name="组合 14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3085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86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3084" name="文本框 15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叁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082" name="文本框 20"/>
                <p:cNvSpPr txBox="1">
                  <a:spLocks noChangeArrowheads="1"/>
                </p:cNvSpPr>
                <p:nvPr/>
              </p:nvSpPr>
              <p:spPr bwMode="auto">
                <a:xfrm>
                  <a:off x="2547615" y="4370536"/>
                  <a:ext cx="6596385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波长为</a:t>
                  </a:r>
                  <a14:m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kumimoji="1" lang="zh-CN" altLang="en-US" sz="2800" b="1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endParaRPr>
                </a:p>
              </p:txBody>
            </p:sp>
          </mc:Choice>
          <mc:Fallback xmlns="">
            <p:sp>
              <p:nvSpPr>
                <p:cNvPr id="43082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4370536"/>
                  <a:ext cx="6596385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1848" t="-15116" b="-2907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073" name="组合 38"/>
          <p:cNvGrpSpPr>
            <a:grpSpLocks/>
          </p:cNvGrpSpPr>
          <p:nvPr/>
        </p:nvGrpSpPr>
        <p:grpSpPr bwMode="auto">
          <a:xfrm>
            <a:off x="1617663" y="4591050"/>
            <a:ext cx="7632700" cy="858838"/>
            <a:chOff x="1616982" y="5054362"/>
            <a:chExt cx="7633896" cy="859387"/>
          </a:xfrm>
        </p:grpSpPr>
        <p:grpSp>
          <p:nvGrpSpPr>
            <p:cNvPr id="43074" name="组合 26"/>
            <p:cNvGrpSpPr>
              <a:grpSpLocks/>
            </p:cNvGrpSpPr>
            <p:nvPr/>
          </p:nvGrpSpPr>
          <p:grpSpPr bwMode="auto">
            <a:xfrm>
              <a:off x="1616982" y="5054362"/>
              <a:ext cx="743946" cy="859387"/>
              <a:chOff x="1616982" y="4998022"/>
              <a:chExt cx="743946" cy="859387"/>
            </a:xfrm>
          </p:grpSpPr>
          <p:grpSp>
            <p:nvGrpSpPr>
              <p:cNvPr id="43076" name="组合 27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3078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79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3077" name="文本框 28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肆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075" name="文本框 31"/>
                <p:cNvSpPr txBox="1">
                  <a:spLocks noChangeArrowheads="1"/>
                </p:cNvSpPr>
                <p:nvPr/>
              </p:nvSpPr>
              <p:spPr bwMode="auto">
                <a:xfrm>
                  <a:off x="2547615" y="5224993"/>
                  <a:ext cx="6703263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波的周期为</a:t>
                  </a:r>
                  <a14:m>
                    <m:oMath xmlns:m="http://schemas.openxmlformats.org/officeDocument/2006/math">
                      <m: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075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5224993"/>
                  <a:ext cx="6703263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1820" t="-13953" b="-2907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066" name="组合 35"/>
          <p:cNvGrpSpPr>
            <a:grpSpLocks/>
          </p:cNvGrpSpPr>
          <p:nvPr/>
        </p:nvGrpSpPr>
        <p:grpSpPr bwMode="auto">
          <a:xfrm>
            <a:off x="1617663" y="2105025"/>
            <a:ext cx="7340600" cy="860425"/>
            <a:chOff x="1616982" y="2568618"/>
            <a:chExt cx="7340498" cy="859387"/>
          </a:xfrm>
        </p:grpSpPr>
        <p:grpSp>
          <p:nvGrpSpPr>
            <p:cNvPr id="43067" name="组合 3"/>
            <p:cNvGrpSpPr>
              <a:grpSpLocks/>
            </p:cNvGrpSpPr>
            <p:nvPr/>
          </p:nvGrpSpPr>
          <p:grpSpPr bwMode="auto">
            <a:xfrm>
              <a:off x="1616982" y="2568618"/>
              <a:ext cx="743946" cy="859387"/>
              <a:chOff x="1616982" y="1979050"/>
              <a:chExt cx="743946" cy="859387"/>
            </a:xfrm>
          </p:grpSpPr>
          <p:grpSp>
            <p:nvGrpSpPr>
              <p:cNvPr id="43069" name="组合 4"/>
              <p:cNvGrpSpPr>
                <a:grpSpLocks/>
              </p:cNvGrpSpPr>
              <p:nvPr/>
            </p:nvGrpSpPr>
            <p:grpSpPr bwMode="auto">
              <a:xfrm>
                <a:off x="1616982" y="2412325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3071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72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3070" name="文本框 5"/>
              <p:cNvSpPr txBox="1">
                <a:spLocks noChangeArrowheads="1"/>
              </p:cNvSpPr>
              <p:nvPr/>
            </p:nvSpPr>
            <p:spPr bwMode="auto">
              <a:xfrm>
                <a:off x="1668138" y="1979050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壹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068" name="文本框 18"/>
                <p:cNvSpPr txBox="1">
                  <a:spLocks noChangeArrowheads="1"/>
                </p:cNvSpPr>
                <p:nvPr/>
              </p:nvSpPr>
              <p:spPr bwMode="auto">
                <a:xfrm>
                  <a:off x="2547615" y="2738917"/>
                  <a:ext cx="6409865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波的频率为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068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2738917"/>
                  <a:ext cx="6409865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1901" t="-13953" b="-2907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1433738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9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25" y="563563"/>
            <a:ext cx="1103313" cy="1103312"/>
            <a:chOff x="1161143" y="1538514"/>
            <a:chExt cx="1103086" cy="1103086"/>
          </a:xfrm>
        </p:grpSpPr>
        <p:sp>
          <p:nvSpPr>
            <p:cNvPr id="23" name="圆角矩形 2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43098" name="文本框 23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695325" y="4629150"/>
            <a:ext cx="822325" cy="820738"/>
            <a:chOff x="2265529" y="2033517"/>
            <a:chExt cx="821667" cy="821667"/>
          </a:xfrm>
        </p:grpSpPr>
        <p:sp>
          <p:nvSpPr>
            <p:cNvPr id="34" name="椭圆 33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43096" name="文本框 34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094" name="文本框 24"/>
              <p:cNvSpPr txBox="1">
                <a:spLocks noChangeArrowheads="1"/>
              </p:cNvSpPr>
              <p:nvPr/>
            </p:nvSpPr>
            <p:spPr bwMode="auto">
              <a:xfrm>
                <a:off x="1944688" y="628069"/>
                <a:ext cx="8556625" cy="9539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/>
                <a:r>
                  <a:rPr kumimoji="1" lang="en-US" altLang="zh-CN" sz="2800" b="1" dirty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0832</a:t>
                </a:r>
                <a:r>
                  <a:rPr kumimoji="1" lang="zh-CN" altLang="en-US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rPr>
                  <a:t>已知波动方程为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rPr>
                  <a:t>为正值常数，则</a:t>
                </a:r>
              </a:p>
            </p:txBody>
          </p:sp>
        </mc:Choice>
        <mc:Fallback xmlns="">
          <p:sp>
            <p:nvSpPr>
              <p:cNvPr id="43094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4688" y="628069"/>
                <a:ext cx="8556625" cy="953902"/>
              </a:xfrm>
              <a:prstGeom prst="rect">
                <a:avLst/>
              </a:prstGeom>
              <a:blipFill>
                <a:blip r:embed="rId2"/>
                <a:stretch>
                  <a:fillRect l="-1425" t="-7643" r="-5627" b="-1465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087" name="组合 36"/>
          <p:cNvGrpSpPr>
            <a:grpSpLocks/>
          </p:cNvGrpSpPr>
          <p:nvPr/>
        </p:nvGrpSpPr>
        <p:grpSpPr bwMode="auto">
          <a:xfrm>
            <a:off x="1617663" y="2887663"/>
            <a:ext cx="7340600" cy="858837"/>
            <a:chOff x="1616982" y="3350397"/>
            <a:chExt cx="7340498" cy="859387"/>
          </a:xfrm>
        </p:grpSpPr>
        <p:grpSp>
          <p:nvGrpSpPr>
            <p:cNvPr id="43088" name="组合 8"/>
            <p:cNvGrpSpPr>
              <a:grpSpLocks/>
            </p:cNvGrpSpPr>
            <p:nvPr/>
          </p:nvGrpSpPr>
          <p:grpSpPr bwMode="auto">
            <a:xfrm>
              <a:off x="1616982" y="3350397"/>
              <a:ext cx="743946" cy="859387"/>
              <a:chOff x="1616982" y="3488536"/>
              <a:chExt cx="743946" cy="859387"/>
            </a:xfrm>
          </p:grpSpPr>
          <p:grpSp>
            <p:nvGrpSpPr>
              <p:cNvPr id="43090" name="组合 9"/>
              <p:cNvGrpSpPr>
                <a:grpSpLocks/>
              </p:cNvGrpSpPr>
              <p:nvPr/>
            </p:nvGrpSpPr>
            <p:grpSpPr bwMode="auto">
              <a:xfrm>
                <a:off x="1616982" y="3921811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3092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93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3091" name="文本框 10"/>
              <p:cNvSpPr txBox="1">
                <a:spLocks noChangeArrowheads="1"/>
              </p:cNvSpPr>
              <p:nvPr/>
            </p:nvSpPr>
            <p:spPr bwMode="auto">
              <a:xfrm>
                <a:off x="1668138" y="3488536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贰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089" name="文本框 19"/>
                <p:cNvSpPr txBox="1">
                  <a:spLocks noChangeArrowheads="1"/>
                </p:cNvSpPr>
                <p:nvPr/>
              </p:nvSpPr>
              <p:spPr bwMode="auto">
                <a:xfrm>
                  <a:off x="2547615" y="3516079"/>
                  <a:ext cx="6409865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周期为</a:t>
                  </a:r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endParaRPr kumimoji="1" lang="zh-CN" altLang="en-US" sz="2800" b="1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089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3516079"/>
                  <a:ext cx="6409865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1901" t="-16279" b="-2790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080" name="组合 37"/>
          <p:cNvGrpSpPr>
            <a:grpSpLocks/>
          </p:cNvGrpSpPr>
          <p:nvPr/>
        </p:nvGrpSpPr>
        <p:grpSpPr bwMode="auto">
          <a:xfrm>
            <a:off x="1617663" y="3736975"/>
            <a:ext cx="7542104" cy="858838"/>
            <a:chOff x="1616982" y="4199905"/>
            <a:chExt cx="7542786" cy="859387"/>
          </a:xfrm>
        </p:grpSpPr>
        <p:grpSp>
          <p:nvGrpSpPr>
            <p:cNvPr id="43081" name="组合 13"/>
            <p:cNvGrpSpPr>
              <a:grpSpLocks/>
            </p:cNvGrpSpPr>
            <p:nvPr/>
          </p:nvGrpSpPr>
          <p:grpSpPr bwMode="auto">
            <a:xfrm>
              <a:off x="1616982" y="4199905"/>
              <a:ext cx="743946" cy="859387"/>
              <a:chOff x="1616982" y="4998022"/>
              <a:chExt cx="743946" cy="859387"/>
            </a:xfrm>
          </p:grpSpPr>
          <p:grpSp>
            <p:nvGrpSpPr>
              <p:cNvPr id="43083" name="组合 14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3085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86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3084" name="文本框 15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叁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082" name="文本框 20"/>
                <p:cNvSpPr txBox="1">
                  <a:spLocks noChangeArrowheads="1"/>
                </p:cNvSpPr>
                <p:nvPr/>
              </p:nvSpPr>
              <p:spPr bwMode="auto">
                <a:xfrm>
                  <a:off x="2563383" y="4386312"/>
                  <a:ext cx="6596385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波长为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endParaRPr kumimoji="1" lang="zh-CN" altLang="en-US" sz="2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082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63383" y="4386312"/>
                  <a:ext cx="6596385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1941" t="-16471" b="-29412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073" name="组合 38"/>
          <p:cNvGrpSpPr>
            <a:grpSpLocks/>
          </p:cNvGrpSpPr>
          <p:nvPr/>
        </p:nvGrpSpPr>
        <p:grpSpPr bwMode="auto">
          <a:xfrm>
            <a:off x="1617663" y="4591050"/>
            <a:ext cx="7632700" cy="858838"/>
            <a:chOff x="1616982" y="5054362"/>
            <a:chExt cx="7633896" cy="859387"/>
          </a:xfrm>
        </p:grpSpPr>
        <p:grpSp>
          <p:nvGrpSpPr>
            <p:cNvPr id="43074" name="组合 26"/>
            <p:cNvGrpSpPr>
              <a:grpSpLocks/>
            </p:cNvGrpSpPr>
            <p:nvPr/>
          </p:nvGrpSpPr>
          <p:grpSpPr bwMode="auto">
            <a:xfrm>
              <a:off x="1616982" y="5054362"/>
              <a:ext cx="743946" cy="859387"/>
              <a:chOff x="1616982" y="4998022"/>
              <a:chExt cx="743946" cy="859387"/>
            </a:xfrm>
          </p:grpSpPr>
          <p:grpSp>
            <p:nvGrpSpPr>
              <p:cNvPr id="43076" name="组合 27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3078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79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3077" name="文本框 28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肆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075" name="文本框 31"/>
                <p:cNvSpPr txBox="1">
                  <a:spLocks noChangeArrowheads="1"/>
                </p:cNvSpPr>
                <p:nvPr/>
              </p:nvSpPr>
              <p:spPr bwMode="auto">
                <a:xfrm>
                  <a:off x="2547615" y="5224993"/>
                  <a:ext cx="6703263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角频率为</a:t>
                  </a:r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a14:m>
                  <a:endParaRPr kumimoji="1" lang="zh-CN" altLang="en-US" sz="2800" b="1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075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5224993"/>
                  <a:ext cx="6703263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1820" t="-15116" b="-2790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066" name="组合 35"/>
          <p:cNvGrpSpPr>
            <a:grpSpLocks/>
          </p:cNvGrpSpPr>
          <p:nvPr/>
        </p:nvGrpSpPr>
        <p:grpSpPr bwMode="auto">
          <a:xfrm>
            <a:off x="1617663" y="2105025"/>
            <a:ext cx="7340600" cy="860425"/>
            <a:chOff x="1616982" y="2568618"/>
            <a:chExt cx="7340498" cy="859387"/>
          </a:xfrm>
        </p:grpSpPr>
        <p:grpSp>
          <p:nvGrpSpPr>
            <p:cNvPr id="43067" name="组合 3"/>
            <p:cNvGrpSpPr>
              <a:grpSpLocks/>
            </p:cNvGrpSpPr>
            <p:nvPr/>
          </p:nvGrpSpPr>
          <p:grpSpPr bwMode="auto">
            <a:xfrm>
              <a:off x="1616982" y="2568618"/>
              <a:ext cx="743946" cy="859387"/>
              <a:chOff x="1616982" y="1979050"/>
              <a:chExt cx="743946" cy="859387"/>
            </a:xfrm>
          </p:grpSpPr>
          <p:grpSp>
            <p:nvGrpSpPr>
              <p:cNvPr id="43069" name="组合 4"/>
              <p:cNvGrpSpPr>
                <a:grpSpLocks/>
              </p:cNvGrpSpPr>
              <p:nvPr/>
            </p:nvGrpSpPr>
            <p:grpSpPr bwMode="auto">
              <a:xfrm>
                <a:off x="1616982" y="2412325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3071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72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3070" name="文本框 5"/>
              <p:cNvSpPr txBox="1">
                <a:spLocks noChangeArrowheads="1"/>
              </p:cNvSpPr>
              <p:nvPr/>
            </p:nvSpPr>
            <p:spPr bwMode="auto">
              <a:xfrm>
                <a:off x="1668138" y="1979050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壹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068" name="文本框 18"/>
                <p:cNvSpPr txBox="1">
                  <a:spLocks noChangeArrowheads="1"/>
                </p:cNvSpPr>
                <p:nvPr/>
              </p:nvSpPr>
              <p:spPr bwMode="auto">
                <a:xfrm>
                  <a:off x="2547615" y="2738917"/>
                  <a:ext cx="6409865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波速为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a14:m>
                  <a:endParaRPr kumimoji="1" lang="zh-CN" altLang="en-US" sz="2800" b="1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068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2738917"/>
                  <a:ext cx="6409865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1901" t="-15116" b="-2790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784872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9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25" y="563563"/>
            <a:ext cx="1103313" cy="1103312"/>
            <a:chOff x="1161143" y="1538514"/>
            <a:chExt cx="1103086" cy="1103086"/>
          </a:xfrm>
        </p:grpSpPr>
        <p:sp>
          <p:nvSpPr>
            <p:cNvPr id="23" name="圆角矩形 2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6990" name="文本框 23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666750" y="3776663"/>
            <a:ext cx="822325" cy="820737"/>
            <a:chOff x="2265529" y="2033517"/>
            <a:chExt cx="821667" cy="821667"/>
          </a:xfrm>
        </p:grpSpPr>
        <p:sp>
          <p:nvSpPr>
            <p:cNvPr id="34" name="椭圆 33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6988" name="文本框 34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986" name="文本框 24"/>
              <p:cNvSpPr txBox="1">
                <a:spLocks noChangeArrowheads="1"/>
              </p:cNvSpPr>
              <p:nvPr/>
            </p:nvSpPr>
            <p:spPr bwMode="auto">
              <a:xfrm>
                <a:off x="1944688" y="628650"/>
                <a:ext cx="8556625" cy="954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/>
                <a:r>
                  <a:rPr kumimoji="1" lang="en-US" altLang="zh-CN" sz="2800" b="1" dirty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0833</a:t>
                </a:r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一平面简谐波以波速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沿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轴负方向传播。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时刻波形曲线如图。则该时刻</a:t>
                </a:r>
              </a:p>
            </p:txBody>
          </p:sp>
        </mc:Choice>
        <mc:Fallback xmlns="">
          <p:sp>
            <p:nvSpPr>
              <p:cNvPr id="36986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4688" y="628650"/>
                <a:ext cx="8556625" cy="954088"/>
              </a:xfrm>
              <a:prstGeom prst="rect">
                <a:avLst/>
              </a:prstGeom>
              <a:blipFill>
                <a:blip r:embed="rId2"/>
                <a:stretch>
                  <a:fillRect l="-1425" t="-7643" r="-1425" b="-1656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979" name="组合 36"/>
          <p:cNvGrpSpPr>
            <a:grpSpLocks/>
          </p:cNvGrpSpPr>
          <p:nvPr/>
        </p:nvGrpSpPr>
        <p:grpSpPr bwMode="auto">
          <a:xfrm>
            <a:off x="1617663" y="2887663"/>
            <a:ext cx="7340600" cy="858837"/>
            <a:chOff x="1616982" y="3350397"/>
            <a:chExt cx="7340498" cy="859387"/>
          </a:xfrm>
        </p:grpSpPr>
        <p:grpSp>
          <p:nvGrpSpPr>
            <p:cNvPr id="36980" name="组合 8"/>
            <p:cNvGrpSpPr>
              <a:grpSpLocks/>
            </p:cNvGrpSpPr>
            <p:nvPr/>
          </p:nvGrpSpPr>
          <p:grpSpPr bwMode="auto">
            <a:xfrm>
              <a:off x="1616982" y="3350397"/>
              <a:ext cx="743946" cy="859387"/>
              <a:chOff x="1616982" y="3488536"/>
              <a:chExt cx="743946" cy="859387"/>
            </a:xfrm>
          </p:grpSpPr>
          <p:grpSp>
            <p:nvGrpSpPr>
              <p:cNvPr id="36982" name="组合 9"/>
              <p:cNvGrpSpPr>
                <a:grpSpLocks/>
              </p:cNvGrpSpPr>
              <p:nvPr/>
            </p:nvGrpSpPr>
            <p:grpSpPr bwMode="auto">
              <a:xfrm>
                <a:off x="1616982" y="3921811"/>
                <a:ext cx="743946" cy="426112"/>
                <a:chOff x="1459367" y="2127931"/>
                <a:chExt cx="5060950" cy="2898775"/>
              </a:xfrm>
            </p:grpSpPr>
            <p:sp>
              <p:nvSpPr>
                <p:cNvPr id="36984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985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6983" name="文本框 10"/>
              <p:cNvSpPr txBox="1">
                <a:spLocks noChangeArrowheads="1"/>
              </p:cNvSpPr>
              <p:nvPr/>
            </p:nvSpPr>
            <p:spPr bwMode="auto">
              <a:xfrm>
                <a:off x="1668138" y="3488536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贰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81" name="文本框 19"/>
                <p:cNvSpPr txBox="1">
                  <a:spLocks noChangeArrowheads="1"/>
                </p:cNvSpPr>
                <p:nvPr/>
              </p:nvSpPr>
              <p:spPr bwMode="auto">
                <a:xfrm>
                  <a:off x="2547615" y="3516079"/>
                  <a:ext cx="6409865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点静止不动</a:t>
                  </a:r>
                </a:p>
              </p:txBody>
            </p:sp>
          </mc:Choice>
          <mc:Fallback xmlns="">
            <p:sp>
              <p:nvSpPr>
                <p:cNvPr id="36981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3516079"/>
                  <a:ext cx="6409865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15116" b="-2907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972" name="组合 38"/>
          <p:cNvGrpSpPr>
            <a:grpSpLocks/>
          </p:cNvGrpSpPr>
          <p:nvPr/>
        </p:nvGrpSpPr>
        <p:grpSpPr bwMode="auto">
          <a:xfrm>
            <a:off x="1617663" y="4591050"/>
            <a:ext cx="7632700" cy="858838"/>
            <a:chOff x="1616982" y="5054362"/>
            <a:chExt cx="7633896" cy="859387"/>
          </a:xfrm>
        </p:grpSpPr>
        <p:grpSp>
          <p:nvGrpSpPr>
            <p:cNvPr id="36973" name="组合 26"/>
            <p:cNvGrpSpPr>
              <a:grpSpLocks/>
            </p:cNvGrpSpPr>
            <p:nvPr/>
          </p:nvGrpSpPr>
          <p:grpSpPr bwMode="auto">
            <a:xfrm>
              <a:off x="1616982" y="5054362"/>
              <a:ext cx="743946" cy="859387"/>
              <a:chOff x="1616982" y="4998022"/>
              <a:chExt cx="743946" cy="859387"/>
            </a:xfrm>
          </p:grpSpPr>
          <p:grpSp>
            <p:nvGrpSpPr>
              <p:cNvPr id="36975" name="组合 27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36977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978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6976" name="文本框 28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肆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74" name="文本框 31"/>
                <p:cNvSpPr txBox="1">
                  <a:spLocks noChangeArrowheads="1"/>
                </p:cNvSpPr>
                <p:nvPr/>
              </p:nvSpPr>
              <p:spPr bwMode="auto">
                <a:xfrm>
                  <a:off x="2547615" y="5224993"/>
                  <a:ext cx="6703263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a14:m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点向上运动</a:t>
                  </a:r>
                </a:p>
              </p:txBody>
            </p:sp>
          </mc:Choice>
          <mc:Fallback xmlns="">
            <p:sp>
              <p:nvSpPr>
                <p:cNvPr id="36974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5224993"/>
                  <a:ext cx="6703263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3953" b="-2907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965" name="组合 35"/>
          <p:cNvGrpSpPr>
            <a:grpSpLocks/>
          </p:cNvGrpSpPr>
          <p:nvPr/>
        </p:nvGrpSpPr>
        <p:grpSpPr bwMode="auto">
          <a:xfrm>
            <a:off x="1617663" y="2105025"/>
            <a:ext cx="7340600" cy="860425"/>
            <a:chOff x="1616982" y="2568618"/>
            <a:chExt cx="7340498" cy="859387"/>
          </a:xfrm>
        </p:grpSpPr>
        <p:grpSp>
          <p:nvGrpSpPr>
            <p:cNvPr id="36966" name="组合 3"/>
            <p:cNvGrpSpPr>
              <a:grpSpLocks/>
            </p:cNvGrpSpPr>
            <p:nvPr/>
          </p:nvGrpSpPr>
          <p:grpSpPr bwMode="auto">
            <a:xfrm>
              <a:off x="1616982" y="2568618"/>
              <a:ext cx="743946" cy="859387"/>
              <a:chOff x="1616982" y="1979050"/>
              <a:chExt cx="743946" cy="859387"/>
            </a:xfrm>
          </p:grpSpPr>
          <p:grpSp>
            <p:nvGrpSpPr>
              <p:cNvPr id="36968" name="组合 4"/>
              <p:cNvGrpSpPr>
                <a:grpSpLocks/>
              </p:cNvGrpSpPr>
              <p:nvPr/>
            </p:nvGrpSpPr>
            <p:grpSpPr bwMode="auto">
              <a:xfrm>
                <a:off x="1616982" y="2412325"/>
                <a:ext cx="743946" cy="426112"/>
                <a:chOff x="1459367" y="2127931"/>
                <a:chExt cx="5060950" cy="2898775"/>
              </a:xfrm>
            </p:grpSpPr>
            <p:sp>
              <p:nvSpPr>
                <p:cNvPr id="36970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971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6969" name="文本框 5"/>
              <p:cNvSpPr txBox="1">
                <a:spLocks noChangeArrowheads="1"/>
              </p:cNvSpPr>
              <p:nvPr/>
            </p:nvSpPr>
            <p:spPr bwMode="auto">
              <a:xfrm>
                <a:off x="1668138" y="1979050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壹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67" name="文本框 18"/>
                <p:cNvSpPr txBox="1">
                  <a:spLocks noChangeArrowheads="1"/>
                </p:cNvSpPr>
                <p:nvPr/>
              </p:nvSpPr>
              <p:spPr bwMode="auto">
                <a:xfrm>
                  <a:off x="2547615" y="2738917"/>
                  <a:ext cx="6409865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点相位为</a:t>
                  </a:r>
                  <a14:m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endPara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endParaRPr>
                </a:p>
              </p:txBody>
            </p:sp>
          </mc:Choice>
          <mc:Fallback xmlns="">
            <p:sp>
              <p:nvSpPr>
                <p:cNvPr id="36967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2738917"/>
                  <a:ext cx="6409865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3953" b="-2907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958" name="组合 37"/>
          <p:cNvGrpSpPr>
            <a:grpSpLocks/>
          </p:cNvGrpSpPr>
          <p:nvPr/>
        </p:nvGrpSpPr>
        <p:grpSpPr bwMode="auto">
          <a:xfrm>
            <a:off x="1617663" y="3736975"/>
            <a:ext cx="7526337" cy="858838"/>
            <a:chOff x="1616982" y="4199905"/>
            <a:chExt cx="7527018" cy="859387"/>
          </a:xfrm>
        </p:grpSpPr>
        <p:grpSp>
          <p:nvGrpSpPr>
            <p:cNvPr id="36959" name="组合 13"/>
            <p:cNvGrpSpPr>
              <a:grpSpLocks/>
            </p:cNvGrpSpPr>
            <p:nvPr/>
          </p:nvGrpSpPr>
          <p:grpSpPr bwMode="auto">
            <a:xfrm>
              <a:off x="1616982" y="4199905"/>
              <a:ext cx="743946" cy="859387"/>
              <a:chOff x="1616982" y="4998022"/>
              <a:chExt cx="743946" cy="859387"/>
            </a:xfrm>
          </p:grpSpPr>
          <p:grpSp>
            <p:nvGrpSpPr>
              <p:cNvPr id="36961" name="组合 14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36963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964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6962" name="文本框 15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叁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60" name="文本框 20"/>
                <p:cNvSpPr txBox="1">
                  <a:spLocks noChangeArrowheads="1"/>
                </p:cNvSpPr>
                <p:nvPr/>
              </p:nvSpPr>
              <p:spPr bwMode="auto">
                <a:xfrm>
                  <a:off x="2547615" y="4386312"/>
                  <a:ext cx="6596385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点相位为</a:t>
                  </a:r>
                  <a14:m>
                    <m:oMath xmlns:m="http://schemas.openxmlformats.org/officeDocument/2006/math">
                      <m: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a14:m>
                  <a:endParaRPr kumimoji="1" lang="zh-CN" altLang="en-US" sz="2800" b="1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endParaRPr>
                </a:p>
              </p:txBody>
            </p:sp>
          </mc:Choice>
          <mc:Fallback xmlns="">
            <p:sp>
              <p:nvSpPr>
                <p:cNvPr id="36960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4386312"/>
                  <a:ext cx="6596385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5294" b="-30588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9" name="Picture 1" descr="C:\Users\戴占海\AppData\Roaming\Tencent\Users\13576003\QQ\WinTemp\RichOle\U}RNZKE37HQME$DGDNXKB@L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21450" y="2087563"/>
            <a:ext cx="5016500" cy="278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57505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8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25" y="563563"/>
            <a:ext cx="1103313" cy="1103312"/>
            <a:chOff x="1161143" y="1538514"/>
            <a:chExt cx="1103086" cy="1103086"/>
          </a:xfrm>
        </p:grpSpPr>
        <p:sp>
          <p:nvSpPr>
            <p:cNvPr id="23" name="圆角矩形 2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42082" name="文本框 23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5800725" y="5110163"/>
            <a:ext cx="820738" cy="820737"/>
            <a:chOff x="2265529" y="2033517"/>
            <a:chExt cx="821667" cy="821667"/>
          </a:xfrm>
        </p:grpSpPr>
        <p:sp>
          <p:nvSpPr>
            <p:cNvPr id="34" name="椭圆 33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42080" name="文本框 34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078" name="文本框 24"/>
              <p:cNvSpPr txBox="1">
                <a:spLocks noChangeArrowheads="1"/>
              </p:cNvSpPr>
              <p:nvPr/>
            </p:nvSpPr>
            <p:spPr bwMode="auto">
              <a:xfrm>
                <a:off x="1944688" y="628650"/>
                <a:ext cx="8556625" cy="954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/>
                <a:r>
                  <a:rPr kumimoji="1" lang="en-US" altLang="zh-CN" sz="2800" b="1" dirty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0834</a:t>
                </a:r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横波以波速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沿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轴负方向传播。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时刻波形曲线如图。则该时刻</a:t>
                </a:r>
              </a:p>
            </p:txBody>
          </p:sp>
        </mc:Choice>
        <mc:Fallback xmlns="">
          <p:sp>
            <p:nvSpPr>
              <p:cNvPr id="42078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4688" y="628650"/>
                <a:ext cx="8556625" cy="954088"/>
              </a:xfrm>
              <a:prstGeom prst="rect">
                <a:avLst/>
              </a:prstGeom>
              <a:blipFill>
                <a:blip r:embed="rId2"/>
                <a:stretch>
                  <a:fillRect l="-1425" t="-7643" r="-1425" b="-1656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071" name="组合 35"/>
          <p:cNvGrpSpPr>
            <a:grpSpLocks/>
          </p:cNvGrpSpPr>
          <p:nvPr/>
        </p:nvGrpSpPr>
        <p:grpSpPr bwMode="auto">
          <a:xfrm>
            <a:off x="1171575" y="4213225"/>
            <a:ext cx="7340600" cy="858838"/>
            <a:chOff x="1616982" y="2568618"/>
            <a:chExt cx="7340498" cy="859387"/>
          </a:xfrm>
        </p:grpSpPr>
        <p:grpSp>
          <p:nvGrpSpPr>
            <p:cNvPr id="42072" name="组合 3"/>
            <p:cNvGrpSpPr>
              <a:grpSpLocks/>
            </p:cNvGrpSpPr>
            <p:nvPr/>
          </p:nvGrpSpPr>
          <p:grpSpPr bwMode="auto">
            <a:xfrm>
              <a:off x="1616982" y="2568618"/>
              <a:ext cx="743946" cy="859387"/>
              <a:chOff x="1616982" y="1979050"/>
              <a:chExt cx="743946" cy="859387"/>
            </a:xfrm>
          </p:grpSpPr>
          <p:grpSp>
            <p:nvGrpSpPr>
              <p:cNvPr id="42074" name="组合 4"/>
              <p:cNvGrpSpPr>
                <a:grpSpLocks/>
              </p:cNvGrpSpPr>
              <p:nvPr/>
            </p:nvGrpSpPr>
            <p:grpSpPr bwMode="auto">
              <a:xfrm>
                <a:off x="1616982" y="2412325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2076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077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2075" name="文本框 5"/>
              <p:cNvSpPr txBox="1">
                <a:spLocks noChangeArrowheads="1"/>
              </p:cNvSpPr>
              <p:nvPr/>
            </p:nvSpPr>
            <p:spPr bwMode="auto">
              <a:xfrm>
                <a:off x="1668138" y="1979050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壹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73" name="文本框 18"/>
                <p:cNvSpPr txBox="1">
                  <a:spLocks noChangeArrowheads="1"/>
                </p:cNvSpPr>
                <p:nvPr/>
              </p:nvSpPr>
              <p:spPr bwMode="auto">
                <a:xfrm>
                  <a:off x="2547615" y="2754577"/>
                  <a:ext cx="6409865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点振动速度大于零</a:t>
                  </a:r>
                </a:p>
              </p:txBody>
            </p:sp>
          </mc:Choice>
          <mc:Fallback xmlns="">
            <p:sp>
              <p:nvSpPr>
                <p:cNvPr id="42073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2754577"/>
                  <a:ext cx="6409865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15294" b="-30588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064" name="组合 36"/>
          <p:cNvGrpSpPr>
            <a:grpSpLocks/>
          </p:cNvGrpSpPr>
          <p:nvPr/>
        </p:nvGrpSpPr>
        <p:grpSpPr bwMode="auto">
          <a:xfrm>
            <a:off x="1171575" y="4994275"/>
            <a:ext cx="7340600" cy="858838"/>
            <a:chOff x="1616982" y="3350397"/>
            <a:chExt cx="7340498" cy="859387"/>
          </a:xfrm>
        </p:grpSpPr>
        <p:grpSp>
          <p:nvGrpSpPr>
            <p:cNvPr id="42065" name="组合 8"/>
            <p:cNvGrpSpPr>
              <a:grpSpLocks/>
            </p:cNvGrpSpPr>
            <p:nvPr/>
          </p:nvGrpSpPr>
          <p:grpSpPr bwMode="auto">
            <a:xfrm>
              <a:off x="1616982" y="3350397"/>
              <a:ext cx="743946" cy="859387"/>
              <a:chOff x="1616982" y="3488536"/>
              <a:chExt cx="743946" cy="859387"/>
            </a:xfrm>
          </p:grpSpPr>
          <p:grpSp>
            <p:nvGrpSpPr>
              <p:cNvPr id="42067" name="组合 9"/>
              <p:cNvGrpSpPr>
                <a:grpSpLocks/>
              </p:cNvGrpSpPr>
              <p:nvPr/>
            </p:nvGrpSpPr>
            <p:grpSpPr bwMode="auto">
              <a:xfrm>
                <a:off x="1616982" y="3921811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2069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070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2068" name="文本框 10"/>
              <p:cNvSpPr txBox="1">
                <a:spLocks noChangeArrowheads="1"/>
              </p:cNvSpPr>
              <p:nvPr/>
            </p:nvSpPr>
            <p:spPr bwMode="auto">
              <a:xfrm>
                <a:off x="1668138" y="3488536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贰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66" name="文本框 19"/>
                <p:cNvSpPr txBox="1">
                  <a:spLocks noChangeArrowheads="1"/>
                </p:cNvSpPr>
                <p:nvPr/>
              </p:nvSpPr>
              <p:spPr bwMode="auto">
                <a:xfrm>
                  <a:off x="2547615" y="3519792"/>
                  <a:ext cx="6409865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点静止不动</a:t>
                  </a:r>
                </a:p>
              </p:txBody>
            </p:sp>
          </mc:Choice>
          <mc:Fallback xmlns="">
            <p:sp>
              <p:nvSpPr>
                <p:cNvPr id="42066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3519792"/>
                  <a:ext cx="6409865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3953" b="-2907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057" name="组合 37"/>
          <p:cNvGrpSpPr>
            <a:grpSpLocks/>
          </p:cNvGrpSpPr>
          <p:nvPr/>
        </p:nvGrpSpPr>
        <p:grpSpPr bwMode="auto">
          <a:xfrm>
            <a:off x="6721475" y="4217988"/>
            <a:ext cx="3913188" cy="858837"/>
            <a:chOff x="1616982" y="4199905"/>
            <a:chExt cx="3912016" cy="859387"/>
          </a:xfrm>
        </p:grpSpPr>
        <p:grpSp>
          <p:nvGrpSpPr>
            <p:cNvPr id="42058" name="组合 13"/>
            <p:cNvGrpSpPr>
              <a:grpSpLocks/>
            </p:cNvGrpSpPr>
            <p:nvPr/>
          </p:nvGrpSpPr>
          <p:grpSpPr bwMode="auto">
            <a:xfrm>
              <a:off x="1616982" y="4199905"/>
              <a:ext cx="743946" cy="859387"/>
              <a:chOff x="1616982" y="4998022"/>
              <a:chExt cx="743946" cy="859387"/>
            </a:xfrm>
          </p:grpSpPr>
          <p:grpSp>
            <p:nvGrpSpPr>
              <p:cNvPr id="42060" name="组合 14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2062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063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2061" name="文本框 15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叁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59" name="文本框 20"/>
                <p:cNvSpPr txBox="1">
                  <a:spLocks noChangeArrowheads="1"/>
                </p:cNvSpPr>
                <p:nvPr/>
              </p:nvSpPr>
              <p:spPr bwMode="auto">
                <a:xfrm>
                  <a:off x="2547615" y="4357090"/>
                  <a:ext cx="2981383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点向下运动</a:t>
                  </a:r>
                  <a:endParaRPr kumimoji="1" lang="zh-CN" altLang="en-US" sz="2800" b="1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endParaRPr>
                </a:p>
              </p:txBody>
            </p:sp>
          </mc:Choice>
          <mc:Fallback xmlns="">
            <p:sp>
              <p:nvSpPr>
                <p:cNvPr id="42059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4357090"/>
                  <a:ext cx="2981383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5294" b="-30588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050" name="组合 38"/>
          <p:cNvGrpSpPr>
            <a:grpSpLocks/>
          </p:cNvGrpSpPr>
          <p:nvPr/>
        </p:nvGrpSpPr>
        <p:grpSpPr bwMode="auto">
          <a:xfrm>
            <a:off x="6721475" y="5072063"/>
            <a:ext cx="4441825" cy="858837"/>
            <a:chOff x="1616982" y="5054362"/>
            <a:chExt cx="4442104" cy="859387"/>
          </a:xfrm>
        </p:grpSpPr>
        <p:grpSp>
          <p:nvGrpSpPr>
            <p:cNvPr id="42051" name="组合 26"/>
            <p:cNvGrpSpPr>
              <a:grpSpLocks/>
            </p:cNvGrpSpPr>
            <p:nvPr/>
          </p:nvGrpSpPr>
          <p:grpSpPr bwMode="auto">
            <a:xfrm>
              <a:off x="1616982" y="5054362"/>
              <a:ext cx="743946" cy="859387"/>
              <a:chOff x="1616982" y="4998022"/>
              <a:chExt cx="743946" cy="859387"/>
            </a:xfrm>
          </p:grpSpPr>
          <p:grpSp>
            <p:nvGrpSpPr>
              <p:cNvPr id="42053" name="组合 27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2055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056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2054" name="文本框 28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肆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52" name="文本框 31"/>
                <p:cNvSpPr txBox="1">
                  <a:spLocks noChangeArrowheads="1"/>
                </p:cNvSpPr>
                <p:nvPr/>
              </p:nvSpPr>
              <p:spPr bwMode="auto">
                <a:xfrm>
                  <a:off x="2547616" y="5214653"/>
                  <a:ext cx="3511470" cy="5235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a14:m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点振动速度小于零</a:t>
                  </a:r>
                </a:p>
              </p:txBody>
            </p:sp>
          </mc:Choice>
          <mc:Fallback xmlns="">
            <p:sp>
              <p:nvSpPr>
                <p:cNvPr id="42052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6" y="5214653"/>
                  <a:ext cx="3511470" cy="523555"/>
                </a:xfrm>
                <a:prstGeom prst="rect">
                  <a:avLst/>
                </a:prstGeom>
                <a:blipFill>
                  <a:blip r:embed="rId6"/>
                  <a:stretch>
                    <a:fillRect t="-13953" b="-2907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0" name="Picture 1"/>
          <p:cNvPicPr>
            <a:picLocks noChangeAspect="1" noChangeArrowheads="1"/>
          </p:cNvPicPr>
          <p:nvPr/>
        </p:nvPicPr>
        <p:blipFill>
          <a:blip r:embed="rId7"/>
          <a:srcRect l="46397" t="14998"/>
          <a:stretch>
            <a:fillRect/>
          </a:stretch>
        </p:blipFill>
        <p:spPr bwMode="auto">
          <a:xfrm>
            <a:off x="3157538" y="1597025"/>
            <a:ext cx="4679950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66469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7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20414" cy="1296345"/>
            <a:chOff x="-21102" y="2847433"/>
            <a:chExt cx="12220413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3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9244660" y="3076164"/>
              <a:ext cx="295465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波的能量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28089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8"/>
          <p:cNvSpPr txBox="1">
            <a:spLocks noChangeArrowheads="1"/>
          </p:cNvSpPr>
          <p:nvPr/>
        </p:nvSpPr>
        <p:spPr bwMode="auto">
          <a:xfrm>
            <a:off x="1851247" y="5181606"/>
            <a:ext cx="97012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>
                <a:srgbClr val="3333FF"/>
              </a:buClr>
              <a:buSzPct val="125000"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体积元在平衡位置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</a:t>
            </a:r>
            <a:r>
              <a:rPr lang="en-US" altLang="zh-CN" sz="2800" i="1" dirty="0">
                <a:solidFill>
                  <a:srgbClr val="0000FF"/>
                </a:solidFill>
                <a:latin typeface="+mn-lt"/>
                <a:ea typeface="+mn-ea"/>
              </a:rPr>
              <a:t>a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时，动能、势能和总机械能均最大。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5" name="Text Box 189"/>
          <p:cNvSpPr txBox="1">
            <a:spLocks noChangeArrowheads="1"/>
          </p:cNvSpPr>
          <p:nvPr/>
        </p:nvSpPr>
        <p:spPr bwMode="auto">
          <a:xfrm>
            <a:off x="1851247" y="5680442"/>
            <a:ext cx="7620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rgbClr val="3333FF"/>
              </a:buClr>
              <a:buSzPct val="125000"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体积元在位移最大处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</a:t>
            </a:r>
            <a:r>
              <a:rPr lang="en-US" altLang="zh-CN" sz="2800" i="1" dirty="0">
                <a:solidFill>
                  <a:srgbClr val="0000FF"/>
                </a:solidFill>
                <a:latin typeface="+mn-lt"/>
                <a:ea typeface="+mn-ea"/>
              </a:rPr>
              <a:t>b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时，三者均为零。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6" name="Text Box 193"/>
          <p:cNvSpPr txBox="1">
            <a:spLocks noChangeArrowheads="1"/>
          </p:cNvSpPr>
          <p:nvPr/>
        </p:nvSpPr>
        <p:spPr bwMode="auto">
          <a:xfrm>
            <a:off x="1851247" y="6187483"/>
            <a:ext cx="7620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rgbClr val="3333FF"/>
              </a:buClr>
              <a:buSzPct val="125000"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波动是能量传递的一种方式。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71685" name="Text Box 58"/>
          <p:cNvSpPr txBox="1">
            <a:spLocks noChangeArrowheads="1"/>
          </p:cNvSpPr>
          <p:nvPr/>
        </p:nvSpPr>
        <p:spPr bwMode="auto">
          <a:xfrm>
            <a:off x="1856804" y="453092"/>
            <a:ext cx="495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一、波的能量和能量密度</a:t>
            </a:r>
          </a:p>
        </p:txBody>
      </p:sp>
      <p:sp>
        <p:nvSpPr>
          <p:cNvPr id="71686" name="Text Box 104"/>
          <p:cNvSpPr txBox="1">
            <a:spLocks noChangeArrowheads="1"/>
          </p:cNvSpPr>
          <p:nvPr/>
        </p:nvSpPr>
        <p:spPr bwMode="auto">
          <a:xfrm>
            <a:off x="1856804" y="1027092"/>
            <a:ext cx="2449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1.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波的能量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6" name="Text Box 186"/>
              <p:cNvSpPr txBox="1">
                <a:spLocks noChangeArrowheads="1"/>
              </p:cNvSpPr>
              <p:nvPr/>
            </p:nvSpPr>
            <p:spPr bwMode="auto">
              <a:xfrm>
                <a:off x="1851247" y="4611714"/>
                <a:ext cx="53340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取长度为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的体积元</a:t>
                </a:r>
              </a:p>
            </p:txBody>
          </p:sp>
        </mc:Choice>
        <mc:Fallback xmlns="">
          <p:sp>
            <p:nvSpPr>
              <p:cNvPr id="71716" name="Text Box 1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1247" y="4611714"/>
                <a:ext cx="5334000" cy="523220"/>
              </a:xfrm>
              <a:prstGeom prst="rect">
                <a:avLst/>
              </a:prstGeom>
              <a:blipFill>
                <a:blip r:embed="rId3"/>
                <a:stretch>
                  <a:fillRect l="-2400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2715641" y="1569443"/>
            <a:ext cx="5988050" cy="2925683"/>
            <a:chOff x="2715641" y="1569443"/>
            <a:chExt cx="5988050" cy="2925683"/>
          </a:xfrm>
        </p:grpSpPr>
        <p:grpSp>
          <p:nvGrpSpPr>
            <p:cNvPr id="71689" name="Group 221"/>
            <p:cNvGrpSpPr>
              <a:grpSpLocks/>
            </p:cNvGrpSpPr>
            <p:nvPr/>
          </p:nvGrpSpPr>
          <p:grpSpPr bwMode="auto">
            <a:xfrm>
              <a:off x="2715641" y="1619639"/>
              <a:ext cx="5988050" cy="2875487"/>
              <a:chOff x="864" y="2211"/>
              <a:chExt cx="3772" cy="1811"/>
            </a:xfrm>
          </p:grpSpPr>
          <p:sp>
            <p:nvSpPr>
              <p:cNvPr id="71694" name="Rectangle 222"/>
              <p:cNvSpPr>
                <a:spLocks noChangeArrowheads="1"/>
              </p:cNvSpPr>
              <p:nvPr/>
            </p:nvSpPr>
            <p:spPr bwMode="auto">
              <a:xfrm>
                <a:off x="864" y="2211"/>
                <a:ext cx="3772" cy="1811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697" name="Line 226"/>
              <p:cNvSpPr>
                <a:spLocks noChangeShapeType="1"/>
              </p:cNvSpPr>
              <p:nvPr/>
            </p:nvSpPr>
            <p:spPr bwMode="auto">
              <a:xfrm>
                <a:off x="2476" y="3707"/>
                <a:ext cx="354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00" name="Line 229"/>
              <p:cNvSpPr>
                <a:spLocks noChangeShapeType="1"/>
              </p:cNvSpPr>
              <p:nvPr/>
            </p:nvSpPr>
            <p:spPr bwMode="auto">
              <a:xfrm flipV="1">
                <a:off x="1502" y="2385"/>
                <a:ext cx="0" cy="14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01" name="Line 230"/>
              <p:cNvSpPr>
                <a:spLocks noChangeShapeType="1"/>
              </p:cNvSpPr>
              <p:nvPr/>
            </p:nvSpPr>
            <p:spPr bwMode="auto">
              <a:xfrm>
                <a:off x="1525" y="3171"/>
                <a:ext cx="28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02" name="Line 231"/>
              <p:cNvSpPr>
                <a:spLocks noChangeShapeType="1"/>
              </p:cNvSpPr>
              <p:nvPr/>
            </p:nvSpPr>
            <p:spPr bwMode="auto">
              <a:xfrm>
                <a:off x="1968" y="2355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03" name="Line 232"/>
              <p:cNvSpPr>
                <a:spLocks noChangeShapeType="1"/>
              </p:cNvSpPr>
              <p:nvPr/>
            </p:nvSpPr>
            <p:spPr bwMode="auto">
              <a:xfrm>
                <a:off x="2860" y="3301"/>
                <a:ext cx="0" cy="50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04" name="Line 233"/>
              <p:cNvSpPr>
                <a:spLocks noChangeShapeType="1"/>
              </p:cNvSpPr>
              <p:nvPr/>
            </p:nvSpPr>
            <p:spPr bwMode="auto">
              <a:xfrm>
                <a:off x="3004" y="3089"/>
                <a:ext cx="0" cy="7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05" name="Line 234"/>
              <p:cNvSpPr>
                <a:spLocks noChangeShapeType="1"/>
              </p:cNvSpPr>
              <p:nvPr/>
            </p:nvSpPr>
            <p:spPr bwMode="auto">
              <a:xfrm>
                <a:off x="3504" y="2592"/>
                <a:ext cx="0" cy="92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06" name="Line 235"/>
              <p:cNvSpPr>
                <a:spLocks noChangeShapeType="1"/>
              </p:cNvSpPr>
              <p:nvPr/>
            </p:nvSpPr>
            <p:spPr bwMode="auto">
              <a:xfrm>
                <a:off x="3888" y="2355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07" name="Freeform 236"/>
              <p:cNvSpPr>
                <a:spLocks/>
              </p:cNvSpPr>
              <p:nvPr/>
            </p:nvSpPr>
            <p:spPr bwMode="auto">
              <a:xfrm>
                <a:off x="1488" y="2568"/>
                <a:ext cx="2749" cy="1237"/>
              </a:xfrm>
              <a:custGeom>
                <a:avLst/>
                <a:gdLst>
                  <a:gd name="T0" fmla="*/ 28 w 2749"/>
                  <a:gd name="T1" fmla="*/ 2 h 1237"/>
                  <a:gd name="T2" fmla="*/ 84 w 2749"/>
                  <a:gd name="T3" fmla="*/ 22 h 1237"/>
                  <a:gd name="T4" fmla="*/ 139 w 2749"/>
                  <a:gd name="T5" fmla="*/ 63 h 1237"/>
                  <a:gd name="T6" fmla="*/ 194 w 2749"/>
                  <a:gd name="T7" fmla="*/ 121 h 1237"/>
                  <a:gd name="T8" fmla="*/ 250 w 2749"/>
                  <a:gd name="T9" fmla="*/ 195 h 1237"/>
                  <a:gd name="T10" fmla="*/ 306 w 2749"/>
                  <a:gd name="T11" fmla="*/ 285 h 1237"/>
                  <a:gd name="T12" fmla="*/ 361 w 2749"/>
                  <a:gd name="T13" fmla="*/ 384 h 1237"/>
                  <a:gd name="T14" fmla="*/ 417 w 2749"/>
                  <a:gd name="T15" fmla="*/ 492 h 1237"/>
                  <a:gd name="T16" fmla="*/ 473 w 2749"/>
                  <a:gd name="T17" fmla="*/ 602 h 1237"/>
                  <a:gd name="T18" fmla="*/ 528 w 2749"/>
                  <a:gd name="T19" fmla="*/ 715 h 1237"/>
                  <a:gd name="T20" fmla="*/ 583 w 2749"/>
                  <a:gd name="T21" fmla="*/ 824 h 1237"/>
                  <a:gd name="T22" fmla="*/ 639 w 2749"/>
                  <a:gd name="T23" fmla="*/ 926 h 1237"/>
                  <a:gd name="T24" fmla="*/ 695 w 2749"/>
                  <a:gd name="T25" fmla="*/ 1018 h 1237"/>
                  <a:gd name="T26" fmla="*/ 750 w 2749"/>
                  <a:gd name="T27" fmla="*/ 1097 h 1237"/>
                  <a:gd name="T28" fmla="*/ 805 w 2749"/>
                  <a:gd name="T29" fmla="*/ 1160 h 1237"/>
                  <a:gd name="T30" fmla="*/ 861 w 2749"/>
                  <a:gd name="T31" fmla="*/ 1205 h 1237"/>
                  <a:gd name="T32" fmla="*/ 917 w 2749"/>
                  <a:gd name="T33" fmla="*/ 1231 h 1237"/>
                  <a:gd name="T34" fmla="*/ 972 w 2749"/>
                  <a:gd name="T35" fmla="*/ 1237 h 1237"/>
                  <a:gd name="T36" fmla="*/ 1028 w 2749"/>
                  <a:gd name="T37" fmla="*/ 1222 h 1237"/>
                  <a:gd name="T38" fmla="*/ 1083 w 2749"/>
                  <a:gd name="T39" fmla="*/ 1188 h 1237"/>
                  <a:gd name="T40" fmla="*/ 1139 w 2749"/>
                  <a:gd name="T41" fmla="*/ 1134 h 1237"/>
                  <a:gd name="T42" fmla="*/ 1194 w 2749"/>
                  <a:gd name="T43" fmla="*/ 1063 h 1237"/>
                  <a:gd name="T44" fmla="*/ 1250 w 2749"/>
                  <a:gd name="T45" fmla="*/ 978 h 1237"/>
                  <a:gd name="T46" fmla="*/ 1306 w 2749"/>
                  <a:gd name="T47" fmla="*/ 882 h 1237"/>
                  <a:gd name="T48" fmla="*/ 1361 w 2749"/>
                  <a:gd name="T49" fmla="*/ 776 h 1237"/>
                  <a:gd name="T50" fmla="*/ 1416 w 2749"/>
                  <a:gd name="T51" fmla="*/ 666 h 1237"/>
                  <a:gd name="T52" fmla="*/ 1472 w 2749"/>
                  <a:gd name="T53" fmla="*/ 553 h 1237"/>
                  <a:gd name="T54" fmla="*/ 1528 w 2749"/>
                  <a:gd name="T55" fmla="*/ 443 h 1237"/>
                  <a:gd name="T56" fmla="*/ 1583 w 2749"/>
                  <a:gd name="T57" fmla="*/ 338 h 1237"/>
                  <a:gd name="T58" fmla="*/ 1639 w 2749"/>
                  <a:gd name="T59" fmla="*/ 244 h 1237"/>
                  <a:gd name="T60" fmla="*/ 1694 w 2749"/>
                  <a:gd name="T61" fmla="*/ 161 h 1237"/>
                  <a:gd name="T62" fmla="*/ 1750 w 2749"/>
                  <a:gd name="T63" fmla="*/ 93 h 1237"/>
                  <a:gd name="T64" fmla="*/ 1805 w 2749"/>
                  <a:gd name="T65" fmla="*/ 43 h 1237"/>
                  <a:gd name="T66" fmla="*/ 1861 w 2749"/>
                  <a:gd name="T67" fmla="*/ 12 h 1237"/>
                  <a:gd name="T68" fmla="*/ 1916 w 2749"/>
                  <a:gd name="T69" fmla="*/ 0 h 1237"/>
                  <a:gd name="T70" fmla="*/ 1972 w 2749"/>
                  <a:gd name="T71" fmla="*/ 8 h 1237"/>
                  <a:gd name="T72" fmla="*/ 2027 w 2749"/>
                  <a:gd name="T73" fmla="*/ 39 h 1237"/>
                  <a:gd name="T74" fmla="*/ 2083 w 2749"/>
                  <a:gd name="T75" fmla="*/ 86 h 1237"/>
                  <a:gd name="T76" fmla="*/ 2139 w 2749"/>
                  <a:gd name="T77" fmla="*/ 152 h 1237"/>
                  <a:gd name="T78" fmla="*/ 2194 w 2749"/>
                  <a:gd name="T79" fmla="*/ 233 h 1237"/>
                  <a:gd name="T80" fmla="*/ 2250 w 2749"/>
                  <a:gd name="T81" fmla="*/ 327 h 1237"/>
                  <a:gd name="T82" fmla="*/ 2305 w 2749"/>
                  <a:gd name="T83" fmla="*/ 431 h 1237"/>
                  <a:gd name="T84" fmla="*/ 2361 w 2749"/>
                  <a:gd name="T85" fmla="*/ 540 h 1237"/>
                  <a:gd name="T86" fmla="*/ 2416 w 2749"/>
                  <a:gd name="T87" fmla="*/ 653 h 1237"/>
                  <a:gd name="T88" fmla="*/ 2472 w 2749"/>
                  <a:gd name="T89" fmla="*/ 764 h 1237"/>
                  <a:gd name="T90" fmla="*/ 2527 w 2749"/>
                  <a:gd name="T91" fmla="*/ 870 h 1237"/>
                  <a:gd name="T92" fmla="*/ 2583 w 2749"/>
                  <a:gd name="T93" fmla="*/ 969 h 1237"/>
                  <a:gd name="T94" fmla="*/ 2638 w 2749"/>
                  <a:gd name="T95" fmla="*/ 1055 h 1237"/>
                  <a:gd name="T96" fmla="*/ 2694 w 2749"/>
                  <a:gd name="T97" fmla="*/ 1127 h 1237"/>
                  <a:gd name="T98" fmla="*/ 2749 w 2749"/>
                  <a:gd name="T99" fmla="*/ 1182 h 123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749"/>
                  <a:gd name="T151" fmla="*/ 0 h 1237"/>
                  <a:gd name="T152" fmla="*/ 2749 w 2749"/>
                  <a:gd name="T153" fmla="*/ 1237 h 1237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749" h="1237">
                    <a:moveTo>
                      <a:pt x="0" y="0"/>
                    </a:moveTo>
                    <a:lnTo>
                      <a:pt x="28" y="2"/>
                    </a:lnTo>
                    <a:lnTo>
                      <a:pt x="55" y="11"/>
                    </a:lnTo>
                    <a:lnTo>
                      <a:pt x="84" y="22"/>
                    </a:lnTo>
                    <a:lnTo>
                      <a:pt x="112" y="41"/>
                    </a:lnTo>
                    <a:lnTo>
                      <a:pt x="139" y="63"/>
                    </a:lnTo>
                    <a:lnTo>
                      <a:pt x="167" y="90"/>
                    </a:lnTo>
                    <a:lnTo>
                      <a:pt x="194" y="121"/>
                    </a:lnTo>
                    <a:lnTo>
                      <a:pt x="222" y="157"/>
                    </a:lnTo>
                    <a:lnTo>
                      <a:pt x="250" y="195"/>
                    </a:lnTo>
                    <a:lnTo>
                      <a:pt x="277" y="238"/>
                    </a:lnTo>
                    <a:lnTo>
                      <a:pt x="306" y="285"/>
                    </a:lnTo>
                    <a:lnTo>
                      <a:pt x="334" y="333"/>
                    </a:lnTo>
                    <a:lnTo>
                      <a:pt x="361" y="384"/>
                    </a:lnTo>
                    <a:lnTo>
                      <a:pt x="389" y="437"/>
                    </a:lnTo>
                    <a:lnTo>
                      <a:pt x="417" y="492"/>
                    </a:lnTo>
                    <a:lnTo>
                      <a:pt x="444" y="547"/>
                    </a:lnTo>
                    <a:lnTo>
                      <a:pt x="473" y="602"/>
                    </a:lnTo>
                    <a:lnTo>
                      <a:pt x="499" y="659"/>
                    </a:lnTo>
                    <a:lnTo>
                      <a:pt x="528" y="715"/>
                    </a:lnTo>
                    <a:lnTo>
                      <a:pt x="556" y="770"/>
                    </a:lnTo>
                    <a:lnTo>
                      <a:pt x="583" y="824"/>
                    </a:lnTo>
                    <a:lnTo>
                      <a:pt x="611" y="876"/>
                    </a:lnTo>
                    <a:lnTo>
                      <a:pt x="639" y="926"/>
                    </a:lnTo>
                    <a:lnTo>
                      <a:pt x="666" y="973"/>
                    </a:lnTo>
                    <a:lnTo>
                      <a:pt x="695" y="1018"/>
                    </a:lnTo>
                    <a:lnTo>
                      <a:pt x="723" y="1059"/>
                    </a:lnTo>
                    <a:lnTo>
                      <a:pt x="750" y="1097"/>
                    </a:lnTo>
                    <a:lnTo>
                      <a:pt x="778" y="1131"/>
                    </a:lnTo>
                    <a:lnTo>
                      <a:pt x="805" y="1160"/>
                    </a:lnTo>
                    <a:lnTo>
                      <a:pt x="833" y="1185"/>
                    </a:lnTo>
                    <a:lnTo>
                      <a:pt x="861" y="1205"/>
                    </a:lnTo>
                    <a:lnTo>
                      <a:pt x="888" y="1221"/>
                    </a:lnTo>
                    <a:lnTo>
                      <a:pt x="917" y="1231"/>
                    </a:lnTo>
                    <a:lnTo>
                      <a:pt x="945" y="1236"/>
                    </a:lnTo>
                    <a:lnTo>
                      <a:pt x="972" y="1237"/>
                    </a:lnTo>
                    <a:lnTo>
                      <a:pt x="1000" y="1232"/>
                    </a:lnTo>
                    <a:lnTo>
                      <a:pt x="1028" y="1222"/>
                    </a:lnTo>
                    <a:lnTo>
                      <a:pt x="1055" y="1207"/>
                    </a:lnTo>
                    <a:lnTo>
                      <a:pt x="1083" y="1188"/>
                    </a:lnTo>
                    <a:lnTo>
                      <a:pt x="1110" y="1163"/>
                    </a:lnTo>
                    <a:lnTo>
                      <a:pt x="1139" y="1134"/>
                    </a:lnTo>
                    <a:lnTo>
                      <a:pt x="1167" y="1101"/>
                    </a:lnTo>
                    <a:lnTo>
                      <a:pt x="1194" y="1063"/>
                    </a:lnTo>
                    <a:lnTo>
                      <a:pt x="1222" y="1022"/>
                    </a:lnTo>
                    <a:lnTo>
                      <a:pt x="1250" y="978"/>
                    </a:lnTo>
                    <a:lnTo>
                      <a:pt x="1277" y="931"/>
                    </a:lnTo>
                    <a:lnTo>
                      <a:pt x="1306" y="882"/>
                    </a:lnTo>
                    <a:lnTo>
                      <a:pt x="1334" y="830"/>
                    </a:lnTo>
                    <a:lnTo>
                      <a:pt x="1361" y="776"/>
                    </a:lnTo>
                    <a:lnTo>
                      <a:pt x="1389" y="722"/>
                    </a:lnTo>
                    <a:lnTo>
                      <a:pt x="1416" y="666"/>
                    </a:lnTo>
                    <a:lnTo>
                      <a:pt x="1444" y="609"/>
                    </a:lnTo>
                    <a:lnTo>
                      <a:pt x="1472" y="553"/>
                    </a:lnTo>
                    <a:lnTo>
                      <a:pt x="1499" y="497"/>
                    </a:lnTo>
                    <a:lnTo>
                      <a:pt x="1528" y="443"/>
                    </a:lnTo>
                    <a:lnTo>
                      <a:pt x="1556" y="390"/>
                    </a:lnTo>
                    <a:lnTo>
                      <a:pt x="1583" y="338"/>
                    </a:lnTo>
                    <a:lnTo>
                      <a:pt x="1611" y="290"/>
                    </a:lnTo>
                    <a:lnTo>
                      <a:pt x="1639" y="244"/>
                    </a:lnTo>
                    <a:lnTo>
                      <a:pt x="1666" y="201"/>
                    </a:lnTo>
                    <a:lnTo>
                      <a:pt x="1694" y="161"/>
                    </a:lnTo>
                    <a:lnTo>
                      <a:pt x="1721" y="124"/>
                    </a:lnTo>
                    <a:lnTo>
                      <a:pt x="1750" y="93"/>
                    </a:lnTo>
                    <a:lnTo>
                      <a:pt x="1778" y="65"/>
                    </a:lnTo>
                    <a:lnTo>
                      <a:pt x="1805" y="43"/>
                    </a:lnTo>
                    <a:lnTo>
                      <a:pt x="1833" y="25"/>
                    </a:lnTo>
                    <a:lnTo>
                      <a:pt x="1861" y="12"/>
                    </a:lnTo>
                    <a:lnTo>
                      <a:pt x="1888" y="3"/>
                    </a:lnTo>
                    <a:lnTo>
                      <a:pt x="1916" y="0"/>
                    </a:lnTo>
                    <a:lnTo>
                      <a:pt x="1945" y="2"/>
                    </a:lnTo>
                    <a:lnTo>
                      <a:pt x="1972" y="8"/>
                    </a:lnTo>
                    <a:lnTo>
                      <a:pt x="2000" y="21"/>
                    </a:lnTo>
                    <a:lnTo>
                      <a:pt x="2027" y="39"/>
                    </a:lnTo>
                    <a:lnTo>
                      <a:pt x="2055" y="60"/>
                    </a:lnTo>
                    <a:lnTo>
                      <a:pt x="2083" y="86"/>
                    </a:lnTo>
                    <a:lnTo>
                      <a:pt x="2110" y="117"/>
                    </a:lnTo>
                    <a:lnTo>
                      <a:pt x="2139" y="152"/>
                    </a:lnTo>
                    <a:lnTo>
                      <a:pt x="2167" y="191"/>
                    </a:lnTo>
                    <a:lnTo>
                      <a:pt x="2194" y="233"/>
                    </a:lnTo>
                    <a:lnTo>
                      <a:pt x="2222" y="279"/>
                    </a:lnTo>
                    <a:lnTo>
                      <a:pt x="2250" y="327"/>
                    </a:lnTo>
                    <a:lnTo>
                      <a:pt x="2277" y="378"/>
                    </a:lnTo>
                    <a:lnTo>
                      <a:pt x="2305" y="431"/>
                    </a:lnTo>
                    <a:lnTo>
                      <a:pt x="2332" y="485"/>
                    </a:lnTo>
                    <a:lnTo>
                      <a:pt x="2361" y="540"/>
                    </a:lnTo>
                    <a:lnTo>
                      <a:pt x="2389" y="596"/>
                    </a:lnTo>
                    <a:lnTo>
                      <a:pt x="2416" y="653"/>
                    </a:lnTo>
                    <a:lnTo>
                      <a:pt x="2444" y="709"/>
                    </a:lnTo>
                    <a:lnTo>
                      <a:pt x="2472" y="764"/>
                    </a:lnTo>
                    <a:lnTo>
                      <a:pt x="2499" y="817"/>
                    </a:lnTo>
                    <a:lnTo>
                      <a:pt x="2527" y="870"/>
                    </a:lnTo>
                    <a:lnTo>
                      <a:pt x="2556" y="920"/>
                    </a:lnTo>
                    <a:lnTo>
                      <a:pt x="2583" y="969"/>
                    </a:lnTo>
                    <a:lnTo>
                      <a:pt x="2611" y="1013"/>
                    </a:lnTo>
                    <a:lnTo>
                      <a:pt x="2638" y="1055"/>
                    </a:lnTo>
                    <a:lnTo>
                      <a:pt x="2666" y="1092"/>
                    </a:lnTo>
                    <a:lnTo>
                      <a:pt x="2694" y="1127"/>
                    </a:lnTo>
                    <a:lnTo>
                      <a:pt x="2721" y="1157"/>
                    </a:lnTo>
                    <a:lnTo>
                      <a:pt x="2749" y="1182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08" name="Line 237"/>
              <p:cNvSpPr>
                <a:spLocks noChangeShapeType="1"/>
              </p:cNvSpPr>
              <p:nvPr/>
            </p:nvSpPr>
            <p:spPr bwMode="auto">
              <a:xfrm>
                <a:off x="1996" y="2484"/>
                <a:ext cx="1920" cy="1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09" name="Line 241"/>
              <p:cNvSpPr>
                <a:spLocks noChangeShapeType="1"/>
              </p:cNvSpPr>
              <p:nvPr/>
            </p:nvSpPr>
            <p:spPr bwMode="auto">
              <a:xfrm>
                <a:off x="3340" y="2595"/>
                <a:ext cx="0" cy="92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10" name="Line 242"/>
              <p:cNvSpPr>
                <a:spLocks noChangeShapeType="1"/>
              </p:cNvSpPr>
              <p:nvPr/>
            </p:nvSpPr>
            <p:spPr bwMode="auto">
              <a:xfrm flipH="1">
                <a:off x="3024" y="3699"/>
                <a:ext cx="354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11" name="Rectangle 243"/>
              <p:cNvSpPr>
                <a:spLocks noChangeArrowheads="1"/>
              </p:cNvSpPr>
              <p:nvPr/>
            </p:nvSpPr>
            <p:spPr bwMode="auto">
              <a:xfrm rot="-98557">
                <a:off x="3330" y="2547"/>
                <a:ext cx="172" cy="79"/>
              </a:xfrm>
              <a:prstGeom prst="rect">
                <a:avLst/>
              </a:prstGeom>
              <a:solidFill>
                <a:srgbClr val="CC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12" name="Line 244"/>
              <p:cNvSpPr>
                <a:spLocks noChangeShapeType="1"/>
              </p:cNvSpPr>
              <p:nvPr/>
            </p:nvSpPr>
            <p:spPr bwMode="auto">
              <a:xfrm>
                <a:off x="3072" y="3411"/>
                <a:ext cx="258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13" name="Line 245"/>
              <p:cNvSpPr>
                <a:spLocks noChangeShapeType="1"/>
              </p:cNvSpPr>
              <p:nvPr/>
            </p:nvSpPr>
            <p:spPr bwMode="auto">
              <a:xfrm flipH="1">
                <a:off x="3514" y="3411"/>
                <a:ext cx="258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15" name="AutoShape 247"/>
              <p:cNvSpPr>
                <a:spLocks noChangeArrowheads="1"/>
              </p:cNvSpPr>
              <p:nvPr/>
            </p:nvSpPr>
            <p:spPr bwMode="auto">
              <a:xfrm rot="7014515">
                <a:off x="2682" y="3136"/>
                <a:ext cx="464" cy="85"/>
              </a:xfrm>
              <a:prstGeom prst="parallelogram">
                <a:avLst>
                  <a:gd name="adj" fmla="val 136471"/>
                </a:avLst>
              </a:prstGeom>
              <a:solidFill>
                <a:srgbClr val="CC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/>
                <p:cNvSpPr/>
                <p:nvPr/>
              </p:nvSpPr>
              <p:spPr>
                <a:xfrm>
                  <a:off x="7929024" y="2667018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8" name="矩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9024" y="2667018"/>
                  <a:ext cx="4857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3684742" y="1612075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4742" y="1612075"/>
                  <a:ext cx="49058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5745243" y="1569443"/>
                  <a:ext cx="45877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5243" y="1569443"/>
                  <a:ext cx="45877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3296289" y="2980236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6289" y="2980236"/>
                  <a:ext cx="53489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5324299" y="2543809"/>
                  <a:ext cx="79124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4299" y="2543809"/>
                  <a:ext cx="791242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6852959" y="1986395"/>
                  <a:ext cx="78393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2959" y="1986395"/>
                  <a:ext cx="783933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6429123" y="3513312"/>
                  <a:ext cx="6941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9123" y="3513312"/>
                  <a:ext cx="694101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5647609" y="3953797"/>
                  <a:ext cx="6941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7609" y="3953797"/>
                  <a:ext cx="694101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3146250" y="1873685"/>
                  <a:ext cx="71750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6250" y="1873685"/>
                  <a:ext cx="717504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8487117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1685" grpId="0"/>
      <p:bldP spid="71686" grpId="0"/>
      <p:bldP spid="717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13103" cy="1296345"/>
            <a:chOff x="-21102" y="2847433"/>
            <a:chExt cx="12213102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1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774482" y="3076621"/>
              <a:ext cx="6417136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机械波的产生和传播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2036764" y="468313"/>
            <a:ext cx="9131108" cy="1579943"/>
            <a:chOff x="900113" y="428625"/>
            <a:chExt cx="9131108" cy="1579943"/>
          </a:xfrm>
        </p:grpSpPr>
        <p:sp>
          <p:nvSpPr>
            <p:cNvPr id="73744" name="AutoShape 105" descr="羊皮纸"/>
            <p:cNvSpPr>
              <a:spLocks noChangeArrowheads="1"/>
            </p:cNvSpPr>
            <p:nvPr/>
          </p:nvSpPr>
          <p:spPr bwMode="auto">
            <a:xfrm>
              <a:off x="900113" y="428625"/>
              <a:ext cx="9131108" cy="1579943"/>
            </a:xfrm>
            <a:prstGeom prst="roundRect">
              <a:avLst>
                <a:gd name="adj" fmla="val 26593"/>
              </a:avLst>
            </a:prstGeom>
            <a:blipFill dpi="0" rotWithShape="1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73745" name="Text Box 59"/>
            <p:cNvSpPr txBox="1">
              <a:spLocks noChangeArrowheads="1"/>
            </p:cNvSpPr>
            <p:nvPr/>
          </p:nvSpPr>
          <p:spPr bwMode="auto">
            <a:xfrm>
              <a:off x="1085849" y="528199"/>
              <a:ext cx="8835643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当机械波在媒质中传播时，媒质中各质点均在其平衡位置附近振动，因而具有振动动能；同时，介质发生弹性形变，因而具有弹性势能。</a:t>
              </a:r>
              <a:endParaRPr lang="en-US" altLang="zh-CN" sz="2800" dirty="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73731" name="Text Box 90"/>
          <p:cNvSpPr txBox="1">
            <a:spLocks noChangeArrowheads="1"/>
          </p:cNvSpPr>
          <p:nvPr/>
        </p:nvSpPr>
        <p:spPr bwMode="auto">
          <a:xfrm>
            <a:off x="4583113" y="3043238"/>
            <a:ext cx="609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99"/>
                </a:solidFill>
                <a:latin typeface="+mn-lt"/>
                <a:ea typeface="+mn-ea"/>
              </a:rPr>
              <a:t>  </a:t>
            </a:r>
            <a:endParaRPr lang="en-US" altLang="zh-CN" sz="2800">
              <a:latin typeface="+mn-lt"/>
              <a:ea typeface="+mn-ea"/>
            </a:endParaRPr>
          </a:p>
        </p:txBody>
      </p:sp>
      <p:grpSp>
        <p:nvGrpSpPr>
          <p:cNvPr id="3" name="Group 92"/>
          <p:cNvGrpSpPr>
            <a:grpSpLocks/>
          </p:cNvGrpSpPr>
          <p:nvPr/>
        </p:nvGrpSpPr>
        <p:grpSpPr bwMode="auto">
          <a:xfrm>
            <a:off x="2924937" y="2266951"/>
            <a:ext cx="5608638" cy="523875"/>
            <a:chOff x="536" y="1706"/>
            <a:chExt cx="3533" cy="330"/>
          </a:xfrm>
        </p:grpSpPr>
        <p:sp>
          <p:nvSpPr>
            <p:cNvPr id="73742" name="Text Box 88"/>
            <p:cNvSpPr txBox="1">
              <a:spLocks noChangeArrowheads="1"/>
            </p:cNvSpPr>
            <p:nvPr/>
          </p:nvSpPr>
          <p:spPr bwMode="auto">
            <a:xfrm>
              <a:off x="536" y="1706"/>
              <a:ext cx="278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振动动能 </a:t>
              </a: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+ 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形变势能</a:t>
              </a:r>
            </a:p>
          </p:txBody>
        </p:sp>
        <p:sp>
          <p:nvSpPr>
            <p:cNvPr id="73743" name="Text Box 91"/>
            <p:cNvSpPr txBox="1">
              <a:spLocks noChangeArrowheads="1"/>
            </p:cNvSpPr>
            <p:nvPr/>
          </p:nvSpPr>
          <p:spPr bwMode="auto">
            <a:xfrm>
              <a:off x="2677" y="1706"/>
              <a:ext cx="139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= 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波的能量</a:t>
              </a:r>
            </a:p>
          </p:txBody>
        </p:sp>
      </p:grpSp>
      <p:sp>
        <p:nvSpPr>
          <p:cNvPr id="24587" name="Rectangle 93"/>
          <p:cNvSpPr>
            <a:spLocks noChangeArrowheads="1"/>
          </p:cNvSpPr>
          <p:nvPr/>
        </p:nvSpPr>
        <p:spPr bwMode="auto">
          <a:xfrm>
            <a:off x="2222500" y="3009521"/>
            <a:ext cx="3775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介质中质量元的动能：</a:t>
            </a:r>
          </a:p>
        </p:txBody>
      </p:sp>
      <p:sp>
        <p:nvSpPr>
          <p:cNvPr id="24588" name="AutoShape 99"/>
          <p:cNvSpPr>
            <a:spLocks noChangeArrowheads="1"/>
          </p:cNvSpPr>
          <p:nvPr/>
        </p:nvSpPr>
        <p:spPr bwMode="auto">
          <a:xfrm>
            <a:off x="5004338" y="4061140"/>
            <a:ext cx="576263" cy="431800"/>
          </a:xfrm>
          <a:prstGeom prst="rightArrow">
            <a:avLst>
              <a:gd name="adj1" fmla="val 50000"/>
              <a:gd name="adj2" fmla="val 33364"/>
            </a:avLst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4589" name="AutoShape 100"/>
          <p:cNvSpPr>
            <a:spLocks noChangeArrowheads="1"/>
          </p:cNvSpPr>
          <p:nvPr/>
        </p:nvSpPr>
        <p:spPr bwMode="auto">
          <a:xfrm>
            <a:off x="10348413" y="4157823"/>
            <a:ext cx="380994" cy="1017143"/>
          </a:xfrm>
          <a:prstGeom prst="curvedLeftArrow">
            <a:avLst>
              <a:gd name="adj1" fmla="val 40089"/>
              <a:gd name="adj2" fmla="val 80177"/>
              <a:gd name="adj3" fmla="val 33333"/>
            </a:avLst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4590" name="Rectangle 102"/>
          <p:cNvSpPr>
            <a:spLocks noChangeArrowheads="1"/>
          </p:cNvSpPr>
          <p:nvPr/>
        </p:nvSpPr>
        <p:spPr bwMode="auto">
          <a:xfrm>
            <a:off x="2222500" y="5684044"/>
            <a:ext cx="2698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质量元的势能：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799609" y="2761002"/>
                <a:ext cx="289098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𝑑𝑊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𝑑𝑚</m:t>
                          </m:r>
                        </m:e>
                      </m:d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609" y="2761002"/>
                <a:ext cx="2890983" cy="8989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8520774" y="2734650"/>
                <a:ext cx="223811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𝑑𝑉</m:t>
                          </m:r>
                        </m:e>
                      </m:d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774" y="2734650"/>
                <a:ext cx="2238113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586522" y="3821265"/>
                <a:ext cx="3548215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522" y="3821265"/>
                <a:ext cx="3548215" cy="8302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481465" y="3754799"/>
                <a:ext cx="4901214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465" y="3754799"/>
                <a:ext cx="4901214" cy="9115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995977" y="4657609"/>
                <a:ext cx="5643853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𝑑𝑊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𝑑𝑉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77" y="4657609"/>
                <a:ext cx="5643853" cy="9017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995976" y="5881771"/>
                <a:ext cx="5808963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𝑑𝑊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𝑑𝑉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76" y="5881771"/>
                <a:ext cx="5808963" cy="9017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16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7" grpId="0"/>
      <p:bldP spid="24588" grpId="0" animBg="1"/>
      <p:bldP spid="24589" grpId="0" animBg="1"/>
      <p:bldP spid="24590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 Box 6"/>
          <p:cNvSpPr txBox="1">
            <a:spLocks noChangeArrowheads="1"/>
          </p:cNvSpPr>
          <p:nvPr/>
        </p:nvSpPr>
        <p:spPr bwMode="auto">
          <a:xfrm>
            <a:off x="2063750" y="561975"/>
            <a:ext cx="3816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体积元的总机械能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785" name="Text Box 15"/>
              <p:cNvSpPr txBox="1">
                <a:spLocks noChangeArrowheads="1"/>
              </p:cNvSpPr>
              <p:nvPr/>
            </p:nvSpPr>
            <p:spPr bwMode="auto">
              <a:xfrm>
                <a:off x="2063750" y="3143251"/>
                <a:ext cx="9396730" cy="1120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125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（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）在波动传播的媒质中，任一体积元的动能、 势能、总机械能均随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作周期性变化，且变化是同相位的。</a:t>
                </a:r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75785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3750" y="3143251"/>
                <a:ext cx="9396730" cy="1120115"/>
              </a:xfrm>
              <a:prstGeom prst="rect">
                <a:avLst/>
              </a:prstGeom>
              <a:blipFill>
                <a:blip r:embed="rId3"/>
                <a:stretch>
                  <a:fillRect l="-1363" t="-546" r="-1298"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06" name="Rectangle 22"/>
          <p:cNvSpPr>
            <a:spLocks noChangeArrowheads="1"/>
          </p:cNvSpPr>
          <p:nvPr/>
        </p:nvSpPr>
        <p:spPr bwMode="auto">
          <a:xfrm>
            <a:off x="2063750" y="4437064"/>
            <a:ext cx="9396730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）质元机械能随时空周期性变化，表明质元在波传播过程中不断吸收和放出能量；因此，波动过程是能量的传播过程。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2208213" y="2133600"/>
            <a:ext cx="1943100" cy="863600"/>
            <a:chOff x="431" y="1344"/>
            <a:chExt cx="1224" cy="544"/>
          </a:xfrm>
        </p:grpSpPr>
        <p:sp>
          <p:nvSpPr>
            <p:cNvPr id="75783" name="AutoShape 24"/>
            <p:cNvSpPr>
              <a:spLocks noChangeArrowheads="1"/>
            </p:cNvSpPr>
            <p:nvPr/>
          </p:nvSpPr>
          <p:spPr bwMode="auto">
            <a:xfrm>
              <a:off x="431" y="1344"/>
              <a:ext cx="1224" cy="544"/>
            </a:xfrm>
            <a:prstGeom prst="ribbon">
              <a:avLst>
                <a:gd name="adj1" fmla="val 12500"/>
                <a:gd name="adj2" fmla="val 5000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75784" name="Text Box 25"/>
            <p:cNvSpPr txBox="1">
              <a:spLocks noChangeArrowheads="1"/>
            </p:cNvSpPr>
            <p:nvPr/>
          </p:nvSpPr>
          <p:spPr bwMode="auto">
            <a:xfrm>
              <a:off x="742" y="1497"/>
              <a:ext cx="60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讨论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179763" y="1081088"/>
                <a:ext cx="7499489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𝑑𝑊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𝑑𝑊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𝑑𝑉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763" y="1081088"/>
                <a:ext cx="7499489" cy="8302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57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5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/>
      <p:bldP spid="75785" grpId="0"/>
      <p:bldP spid="25606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5"/>
          <p:cNvSpPr>
            <a:spLocks noChangeArrowheads="1"/>
          </p:cNvSpPr>
          <p:nvPr/>
        </p:nvSpPr>
        <p:spPr bwMode="auto">
          <a:xfrm>
            <a:off x="1987488" y="689992"/>
            <a:ext cx="66271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）定义能量密度</a:t>
            </a:r>
            <a:r>
              <a:rPr lang="zh-CN" altLang="en-GB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GB" altLang="zh-CN" sz="2800" dirty="0">
                <a:solidFill>
                  <a:srgbClr val="0000FF"/>
                </a:solidFill>
                <a:latin typeface="+mn-lt"/>
                <a:ea typeface="+mn-ea"/>
              </a:rPr>
              <a:t>energy density</a:t>
            </a:r>
            <a:r>
              <a:rPr lang="zh-CN" altLang="en-GB" sz="2800" dirty="0">
                <a:solidFill>
                  <a:srgbClr val="0000FF"/>
                </a:solidFill>
                <a:latin typeface="+mn-lt"/>
                <a:ea typeface="+mn-ea"/>
              </a:rPr>
              <a:t>） 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：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26629" name="Rectangle 7"/>
          <p:cNvSpPr>
            <a:spLocks noChangeArrowheads="1"/>
          </p:cNvSpPr>
          <p:nvPr/>
        </p:nvSpPr>
        <p:spPr bwMode="auto">
          <a:xfrm>
            <a:off x="2856358" y="3395939"/>
            <a:ext cx="8616314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能量密度在一个周期内的平均值称平均能量密度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GB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GB" altLang="zh-CN" sz="2800" dirty="0">
                <a:solidFill>
                  <a:srgbClr val="0000FF"/>
                </a:solidFill>
                <a:latin typeface="+mn-lt"/>
                <a:ea typeface="+mn-ea"/>
              </a:rPr>
              <a:t>mean energy density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</a:t>
            </a:r>
          </a:p>
        </p:txBody>
      </p:sp>
      <p:sp>
        <p:nvSpPr>
          <p:cNvPr id="26630" name="Rectangle 9"/>
          <p:cNvSpPr>
            <a:spLocks noChangeArrowheads="1"/>
          </p:cNvSpPr>
          <p:nvPr/>
        </p:nvSpPr>
        <p:spPr bwMode="auto">
          <a:xfrm>
            <a:off x="2856358" y="1477500"/>
            <a:ext cx="63166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单位体积介质中波动的能量称能量密度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807287" y="2265663"/>
                <a:ext cx="5562292" cy="910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𝑑𝑉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287" y="2265663"/>
                <a:ext cx="5562292" cy="9103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593927" y="4683210"/>
                <a:ext cx="4138633" cy="10613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ba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927" y="4683210"/>
                <a:ext cx="4138633" cy="10613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22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/>
      <p:bldP spid="26629" grpId="0"/>
      <p:bldP spid="26630" grpId="0"/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5" name="Text Box 31"/>
          <p:cNvSpPr txBox="1">
            <a:spLocks noChangeArrowheads="1"/>
          </p:cNvSpPr>
          <p:nvPr/>
        </p:nvSpPr>
        <p:spPr bwMode="auto">
          <a:xfrm>
            <a:off x="1890595" y="1240707"/>
            <a:ext cx="524157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buClr>
                <a:srgbClr val="0000FF"/>
              </a:buClr>
              <a:buFont typeface="Wingdings" pitchFamily="2" charset="2"/>
              <a:buChar char="Ø"/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能流：单位时间内垂直通过某一面积的能量。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39946" name="Text Box 33"/>
          <p:cNvSpPr txBox="1">
            <a:spLocks noChangeArrowheads="1"/>
          </p:cNvSpPr>
          <p:nvPr/>
        </p:nvSpPr>
        <p:spPr bwMode="auto">
          <a:xfrm>
            <a:off x="1893888" y="549276"/>
            <a:ext cx="42481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defRPr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二、能流密度</a:t>
            </a:r>
          </a:p>
        </p:txBody>
      </p:sp>
      <p:sp>
        <p:nvSpPr>
          <p:cNvPr id="39947" name="Text Box 39"/>
          <p:cNvSpPr txBox="1">
            <a:spLocks noChangeArrowheads="1"/>
          </p:cNvSpPr>
          <p:nvPr/>
        </p:nvSpPr>
        <p:spPr bwMode="auto">
          <a:xfrm>
            <a:off x="1890595" y="4546601"/>
            <a:ext cx="95148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buClr>
                <a:srgbClr val="0000FF"/>
              </a:buClr>
              <a:buFont typeface="Wingdings" pitchFamily="2" charset="2"/>
              <a:buChar char="Ø"/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 平均能流密度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波的强度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：单位时间内通过垂直于波传播方向的单位面积的平均能量。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                   </a:t>
            </a:r>
          </a:p>
        </p:txBody>
      </p:sp>
      <p:sp>
        <p:nvSpPr>
          <p:cNvPr id="39949" name="Text Box 97"/>
          <p:cNvSpPr txBox="1">
            <a:spLocks noChangeArrowheads="1"/>
          </p:cNvSpPr>
          <p:nvPr/>
        </p:nvSpPr>
        <p:spPr bwMode="auto">
          <a:xfrm>
            <a:off x="1890595" y="3025748"/>
            <a:ext cx="5241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在一个周期中的平均能流为</a:t>
            </a:r>
          </a:p>
        </p:txBody>
      </p:sp>
      <p:sp>
        <p:nvSpPr>
          <p:cNvPr id="39950" name="AutoShape 99"/>
          <p:cNvSpPr>
            <a:spLocks noChangeArrowheads="1"/>
          </p:cNvSpPr>
          <p:nvPr/>
        </p:nvSpPr>
        <p:spPr bwMode="auto">
          <a:xfrm>
            <a:off x="4464890" y="5835750"/>
            <a:ext cx="865188" cy="431800"/>
          </a:xfrm>
          <a:prstGeom prst="rightArrow">
            <a:avLst>
              <a:gd name="adj1" fmla="val 50000"/>
              <a:gd name="adj2" fmla="val 50092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just" eaLnBrk="1" hangingPunct="1">
              <a:defRPr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39951" name="AutoShape 101"/>
          <p:cNvSpPr>
            <a:spLocks noChangeArrowheads="1"/>
          </p:cNvSpPr>
          <p:nvPr/>
        </p:nvSpPr>
        <p:spPr bwMode="auto">
          <a:xfrm>
            <a:off x="8178195" y="5835750"/>
            <a:ext cx="865187" cy="431800"/>
          </a:xfrm>
          <a:prstGeom prst="rightArrow">
            <a:avLst>
              <a:gd name="adj1" fmla="val 50000"/>
              <a:gd name="adj2" fmla="val 50092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just" eaLnBrk="1" hangingPunct="1">
              <a:defRPr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1901416" y="2111731"/>
                <a:ext cx="3136050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𝑡𝑆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𝑢𝑆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416" y="2111731"/>
                <a:ext cx="3136050" cy="90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2368379" y="3561200"/>
                <a:ext cx="3443700" cy="10613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ba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𝑃𝑑𝑡</m:t>
                          </m:r>
                        </m:e>
                      </m:nary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ba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𝑢𝑆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379" y="3561200"/>
                <a:ext cx="3443700" cy="10613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2095703" y="5441848"/>
                <a:ext cx="1130566" cy="10063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ba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703" y="5441848"/>
                <a:ext cx="1130566" cy="10063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3101458" y="5773826"/>
                <a:ext cx="11365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ba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458" y="5773826"/>
                <a:ext cx="113659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5503670" y="5578681"/>
                <a:ext cx="2407454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670" y="5578681"/>
                <a:ext cx="2407454" cy="898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9213422" y="5790040"/>
                <a:ext cx="12742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422" y="5790040"/>
                <a:ext cx="127426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7660482" y="549276"/>
            <a:ext cx="3854450" cy="2519363"/>
            <a:chOff x="7660482" y="549276"/>
            <a:chExt cx="3854450" cy="2519363"/>
          </a:xfrm>
        </p:grpSpPr>
        <p:grpSp>
          <p:nvGrpSpPr>
            <p:cNvPr id="2" name="Group 93"/>
            <p:cNvGrpSpPr>
              <a:grpSpLocks/>
            </p:cNvGrpSpPr>
            <p:nvPr/>
          </p:nvGrpSpPr>
          <p:grpSpPr bwMode="auto">
            <a:xfrm>
              <a:off x="7660482" y="549276"/>
              <a:ext cx="3854450" cy="2519363"/>
              <a:chOff x="3243" y="709"/>
              <a:chExt cx="2428" cy="1587"/>
            </a:xfrm>
          </p:grpSpPr>
          <p:sp>
            <p:nvSpPr>
              <p:cNvPr id="39952" name="AutoShape 92"/>
              <p:cNvSpPr>
                <a:spLocks noChangeArrowheads="1"/>
              </p:cNvSpPr>
              <p:nvPr/>
            </p:nvSpPr>
            <p:spPr bwMode="auto">
              <a:xfrm>
                <a:off x="3243" y="709"/>
                <a:ext cx="2359" cy="1587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79888" name="Group 71"/>
              <p:cNvGrpSpPr>
                <a:grpSpLocks/>
              </p:cNvGrpSpPr>
              <p:nvPr/>
            </p:nvGrpSpPr>
            <p:grpSpPr bwMode="auto">
              <a:xfrm>
                <a:off x="3515" y="799"/>
                <a:ext cx="2156" cy="1423"/>
                <a:chOff x="3515" y="799"/>
                <a:chExt cx="2156" cy="1423"/>
              </a:xfrm>
            </p:grpSpPr>
            <p:grpSp>
              <p:nvGrpSpPr>
                <p:cNvPr id="79889" name="Group 72"/>
                <p:cNvGrpSpPr>
                  <a:grpSpLocks/>
                </p:cNvGrpSpPr>
                <p:nvPr/>
              </p:nvGrpSpPr>
              <p:grpSpPr bwMode="auto">
                <a:xfrm>
                  <a:off x="3515" y="799"/>
                  <a:ext cx="2156" cy="1368"/>
                  <a:chOff x="3505" y="1224"/>
                  <a:chExt cx="1916" cy="1368"/>
                </a:xfrm>
              </p:grpSpPr>
              <p:pic>
                <p:nvPicPr>
                  <p:cNvPr id="79900" name="Picture 73" descr="平行四边形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clrChange>
                      <a:clrFrom>
                        <a:srgbClr val="336598"/>
                      </a:clrFrom>
                      <a:clrTo>
                        <a:srgbClr val="336598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103" t="16104" r="17853" b="17911"/>
                  <a:stretch>
                    <a:fillRect/>
                  </a:stretch>
                </p:blipFill>
                <p:spPr bwMode="auto">
                  <a:xfrm>
                    <a:off x="4499" y="1224"/>
                    <a:ext cx="922" cy="13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9965" name="Line 74"/>
                  <p:cNvSpPr>
                    <a:spLocks noChangeShapeType="1"/>
                  </p:cNvSpPr>
                  <p:nvPr/>
                </p:nvSpPr>
                <p:spPr bwMode="auto">
                  <a:xfrm>
                    <a:off x="3862" y="1331"/>
                    <a:ext cx="1186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FF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just" eaLnBrk="1" hangingPunct="1">
                      <a:defRPr/>
                    </a:pPr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9966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3538" y="1647"/>
                    <a:ext cx="1179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FF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just" eaLnBrk="1" hangingPunct="1">
                      <a:defRPr/>
                    </a:pPr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9967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3539" y="1656"/>
                    <a:ext cx="0" cy="726"/>
                  </a:xfrm>
                  <a:prstGeom prst="line">
                    <a:avLst/>
                  </a:prstGeom>
                  <a:noFill/>
                  <a:ln w="38100">
                    <a:solidFill>
                      <a:srgbClr val="FF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just" eaLnBrk="1" hangingPunct="1">
                      <a:defRPr/>
                    </a:pPr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9968" name="Line 77"/>
                  <p:cNvSpPr>
                    <a:spLocks noChangeShapeType="1"/>
                  </p:cNvSpPr>
                  <p:nvPr/>
                </p:nvSpPr>
                <p:spPr bwMode="auto">
                  <a:xfrm>
                    <a:off x="3539" y="2363"/>
                    <a:ext cx="1179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FF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just" eaLnBrk="1" hangingPunct="1">
                      <a:defRPr/>
                    </a:pPr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9969" name="Line 78"/>
                  <p:cNvSpPr>
                    <a:spLocks noChangeShapeType="1"/>
                  </p:cNvSpPr>
                  <p:nvPr/>
                </p:nvSpPr>
                <p:spPr bwMode="auto">
                  <a:xfrm>
                    <a:off x="3875" y="1368"/>
                    <a:ext cx="0" cy="672"/>
                  </a:xfrm>
                  <a:prstGeom prst="line">
                    <a:avLst/>
                  </a:prstGeom>
                  <a:noFill/>
                  <a:ln w="28575">
                    <a:solidFill>
                      <a:srgbClr val="FFFF66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just" eaLnBrk="1" hangingPunct="1">
                      <a:defRPr/>
                    </a:pPr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9970" name="Line 79"/>
                  <p:cNvSpPr>
                    <a:spLocks noChangeShapeType="1"/>
                  </p:cNvSpPr>
                  <p:nvPr/>
                </p:nvSpPr>
                <p:spPr bwMode="auto">
                  <a:xfrm>
                    <a:off x="3910" y="2040"/>
                    <a:ext cx="1117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FF66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just" eaLnBrk="1" hangingPunct="1">
                      <a:defRPr/>
                    </a:pPr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9971" name="Line 80"/>
                  <p:cNvSpPr>
                    <a:spLocks noChangeShapeType="1"/>
                  </p:cNvSpPr>
                  <p:nvPr/>
                </p:nvSpPr>
                <p:spPr bwMode="auto">
                  <a:xfrm rot="21191483" flipH="1">
                    <a:off x="3505" y="1345"/>
                    <a:ext cx="384" cy="298"/>
                  </a:xfrm>
                  <a:prstGeom prst="line">
                    <a:avLst/>
                  </a:prstGeom>
                  <a:noFill/>
                  <a:ln w="38100">
                    <a:solidFill>
                      <a:srgbClr val="FF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just" eaLnBrk="1" hangingPunct="1">
                      <a:defRPr/>
                    </a:pPr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9972" name="Line 81"/>
                  <p:cNvSpPr>
                    <a:spLocks noChangeShapeType="1"/>
                  </p:cNvSpPr>
                  <p:nvPr/>
                </p:nvSpPr>
                <p:spPr bwMode="auto">
                  <a:xfrm rot="21191483" flipH="1">
                    <a:off x="3517" y="2027"/>
                    <a:ext cx="384" cy="298"/>
                  </a:xfrm>
                  <a:prstGeom prst="line">
                    <a:avLst/>
                  </a:prstGeom>
                  <a:noFill/>
                  <a:ln w="28575">
                    <a:solidFill>
                      <a:srgbClr val="FFFF66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just" eaLnBrk="1" hangingPunct="1">
                      <a:defRPr/>
                    </a:pPr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79890" name="Group 82"/>
                <p:cNvGrpSpPr>
                  <a:grpSpLocks/>
                </p:cNvGrpSpPr>
                <p:nvPr/>
              </p:nvGrpSpPr>
              <p:grpSpPr bwMode="auto">
                <a:xfrm>
                  <a:off x="3547" y="1409"/>
                  <a:ext cx="1327" cy="813"/>
                  <a:chOff x="3547" y="1409"/>
                  <a:chExt cx="1327" cy="813"/>
                </a:xfrm>
              </p:grpSpPr>
              <p:sp>
                <p:nvSpPr>
                  <p:cNvPr id="39956" name="Line 83"/>
                  <p:cNvSpPr>
                    <a:spLocks noChangeShapeType="1"/>
                  </p:cNvSpPr>
                  <p:nvPr/>
                </p:nvSpPr>
                <p:spPr bwMode="auto">
                  <a:xfrm>
                    <a:off x="4091" y="1409"/>
                    <a:ext cx="428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FF00"/>
                    </a:solidFill>
                    <a:round/>
                    <a:headEnd/>
                    <a:tailEnd type="triangle" w="sm" len="lg"/>
                  </a:ln>
                </p:spPr>
                <p:txBody>
                  <a:bodyPr/>
                  <a:lstStyle/>
                  <a:p>
                    <a:pPr algn="just" eaLnBrk="1" hangingPunct="1">
                      <a:defRPr/>
                    </a:pPr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grpSp>
                <p:nvGrpSpPr>
                  <p:cNvPr id="79894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3547" y="1936"/>
                    <a:ext cx="1327" cy="286"/>
                    <a:chOff x="3632" y="1730"/>
                    <a:chExt cx="1327" cy="286"/>
                  </a:xfrm>
                </p:grpSpPr>
                <p:sp>
                  <p:nvSpPr>
                    <p:cNvPr id="39960" name="Line 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32" y="1745"/>
                      <a:ext cx="0" cy="27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FF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algn="just" eaLnBrk="1" hangingPunct="1">
                        <a:defRPr/>
                      </a:pPr>
                      <a:endParaRPr lang="zh-CN" altLang="en-US" sz="2800">
                        <a:solidFill>
                          <a:srgbClr val="0000FF"/>
                        </a:solidFill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39961" name="Line 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512" y="1899"/>
                      <a:ext cx="447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FF00"/>
                      </a:solidFill>
                      <a:round/>
                      <a:headEnd/>
                      <a:tailEnd type="triangle" w="sm" len="lg"/>
                    </a:ln>
                  </p:spPr>
                  <p:txBody>
                    <a:bodyPr/>
                    <a:lstStyle/>
                    <a:p>
                      <a:pPr algn="just" eaLnBrk="1" hangingPunct="1">
                        <a:defRPr/>
                      </a:pPr>
                      <a:endParaRPr lang="zh-CN" altLang="en-US" sz="2800">
                        <a:solidFill>
                          <a:srgbClr val="0000FF"/>
                        </a:solidFill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39962" name="Line 8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632" y="1880"/>
                      <a:ext cx="496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FF00"/>
                      </a:solidFill>
                      <a:round/>
                      <a:headEnd/>
                      <a:tailEnd type="triangle" w="sm" len="lg"/>
                    </a:ln>
                  </p:spPr>
                  <p:txBody>
                    <a:bodyPr/>
                    <a:lstStyle/>
                    <a:p>
                      <a:pPr algn="just" eaLnBrk="1" hangingPunct="1">
                        <a:defRPr/>
                      </a:pPr>
                      <a:endParaRPr lang="zh-CN" altLang="en-US" sz="2800">
                        <a:solidFill>
                          <a:srgbClr val="0000FF"/>
                        </a:solidFill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39963" name="Line 9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959" y="1730"/>
                      <a:ext cx="0" cy="27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FF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algn="just" eaLnBrk="1" hangingPunct="1">
                        <a:defRPr/>
                      </a:pPr>
                      <a:endParaRPr lang="zh-CN" altLang="en-US" sz="2800">
                        <a:solidFill>
                          <a:srgbClr val="0000FF"/>
                        </a:solidFill>
                        <a:latin typeface="+mn-lt"/>
                        <a:ea typeface="+mn-ea"/>
                      </a:endParaRPr>
                    </a:p>
                  </p:txBody>
                </p:sp>
              </p:grp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9639380" y="1413531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9380" y="1413531"/>
                  <a:ext cx="499944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10314758" y="1454151"/>
                  <a:ext cx="48179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4758" y="1454151"/>
                  <a:ext cx="481799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8834906" y="2469459"/>
                  <a:ext cx="85388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m:rPr>
                            <m:sty m:val="p"/>
                          </m:rPr>
                          <a:rPr lang="el-GR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906" y="2469459"/>
                  <a:ext cx="853888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5534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9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9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5" grpId="0"/>
      <p:bldP spid="39946" grpId="0"/>
      <p:bldP spid="39947" grpId="0"/>
      <p:bldP spid="39949" grpId="0"/>
      <p:bldP spid="39950" grpId="0" animBg="1"/>
      <p:bldP spid="39951" grpId="0" animBg="1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9" name="Rectangle 6"/>
          <p:cNvSpPr>
            <a:spLocks noChangeArrowheads="1"/>
          </p:cNvSpPr>
          <p:nvPr/>
        </p:nvSpPr>
        <p:spPr bwMode="auto">
          <a:xfrm>
            <a:off x="1971675" y="595568"/>
            <a:ext cx="76327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spcBef>
                <a:spcPct val="30000"/>
              </a:spcBef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传播过程中平面波和球面波的振幅的变化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40970" name="Rectangle 7"/>
          <p:cNvSpPr>
            <a:spLocks noChangeArrowheads="1"/>
          </p:cNvSpPr>
          <p:nvPr/>
        </p:nvSpPr>
        <p:spPr bwMode="auto">
          <a:xfrm>
            <a:off x="1971675" y="1776511"/>
            <a:ext cx="31019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）平面波</a:t>
            </a:r>
          </a:p>
        </p:txBody>
      </p:sp>
      <p:sp>
        <p:nvSpPr>
          <p:cNvPr id="40972" name="Rectangle 13"/>
          <p:cNvSpPr>
            <a:spLocks noChangeArrowheads="1"/>
          </p:cNvSpPr>
          <p:nvPr/>
        </p:nvSpPr>
        <p:spPr bwMode="auto">
          <a:xfrm>
            <a:off x="1971675" y="1150048"/>
            <a:ext cx="29003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（不吸收能量）</a:t>
            </a:r>
          </a:p>
        </p:txBody>
      </p:sp>
      <p:sp>
        <p:nvSpPr>
          <p:cNvPr id="40973" name="Text Box 16"/>
          <p:cNvSpPr txBox="1">
            <a:spLocks noChangeArrowheads="1"/>
          </p:cNvSpPr>
          <p:nvPr/>
        </p:nvSpPr>
        <p:spPr bwMode="auto">
          <a:xfrm>
            <a:off x="1971675" y="4132360"/>
            <a:ext cx="457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由</a:t>
            </a:r>
          </a:p>
        </p:txBody>
      </p:sp>
      <p:sp>
        <p:nvSpPr>
          <p:cNvPr id="40974" name="Text Box 17"/>
          <p:cNvSpPr txBox="1">
            <a:spLocks noChangeArrowheads="1"/>
          </p:cNvSpPr>
          <p:nvPr/>
        </p:nvSpPr>
        <p:spPr bwMode="auto">
          <a:xfrm>
            <a:off x="1971675" y="4872135"/>
            <a:ext cx="457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得</a:t>
            </a:r>
          </a:p>
        </p:txBody>
      </p:sp>
      <p:sp>
        <p:nvSpPr>
          <p:cNvPr id="40975" name="Rectangle 20"/>
          <p:cNvSpPr>
            <a:spLocks noChangeArrowheads="1"/>
          </p:cNvSpPr>
          <p:nvPr/>
        </p:nvSpPr>
        <p:spPr bwMode="auto">
          <a:xfrm>
            <a:off x="1971675" y="5713981"/>
            <a:ext cx="7599363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lnSpc>
                <a:spcPct val="125000"/>
              </a:lnSpc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平面波在媒质不吸收的情况下，振幅不变。</a:t>
            </a:r>
          </a:p>
        </p:txBody>
      </p:sp>
      <p:sp>
        <p:nvSpPr>
          <p:cNvPr id="40976" name="AutoShape 23"/>
          <p:cNvSpPr>
            <a:spLocks noChangeArrowheads="1"/>
          </p:cNvSpPr>
          <p:nvPr/>
        </p:nvSpPr>
        <p:spPr bwMode="auto">
          <a:xfrm>
            <a:off x="2709608" y="4453370"/>
            <a:ext cx="358775" cy="792163"/>
          </a:xfrm>
          <a:prstGeom prst="curvedRightArrow">
            <a:avLst>
              <a:gd name="adj1" fmla="val 44159"/>
              <a:gd name="adj2" fmla="val 88319"/>
              <a:gd name="adj3" fmla="val 33333"/>
            </a:avLst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just" eaLnBrk="1" hangingPunct="1">
              <a:defRPr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004175" y="1666337"/>
            <a:ext cx="3384550" cy="3241675"/>
            <a:chOff x="8004175" y="1666337"/>
            <a:chExt cx="3384550" cy="3241675"/>
          </a:xfrm>
        </p:grpSpPr>
        <p:grpSp>
          <p:nvGrpSpPr>
            <p:cNvPr id="2" name="Group 22"/>
            <p:cNvGrpSpPr>
              <a:grpSpLocks/>
            </p:cNvGrpSpPr>
            <p:nvPr/>
          </p:nvGrpSpPr>
          <p:grpSpPr bwMode="auto">
            <a:xfrm>
              <a:off x="8004175" y="1666337"/>
              <a:ext cx="3384550" cy="3241675"/>
              <a:chOff x="3424" y="1570"/>
              <a:chExt cx="2132" cy="2042"/>
            </a:xfrm>
          </p:grpSpPr>
          <p:sp>
            <p:nvSpPr>
              <p:cNvPr id="40977" name="AutoShape 21"/>
              <p:cNvSpPr>
                <a:spLocks noChangeArrowheads="1"/>
              </p:cNvSpPr>
              <p:nvPr/>
            </p:nvSpPr>
            <p:spPr bwMode="auto">
              <a:xfrm>
                <a:off x="3424" y="1570"/>
                <a:ext cx="2132" cy="2042"/>
              </a:xfrm>
              <a:prstGeom prst="roundRect">
                <a:avLst>
                  <a:gd name="adj" fmla="val 16667"/>
                </a:avLst>
              </a:prstGeom>
              <a:solidFill>
                <a:srgbClr val="00808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pic>
            <p:nvPicPr>
              <p:cNvPr id="81935" name="Picture 5" descr="波前2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336598"/>
                  </a:clrFrom>
                  <a:clrTo>
                    <a:srgbClr val="33659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06" t="10088" r="12421" b="12390"/>
              <a:stretch>
                <a:fillRect/>
              </a:stretch>
            </p:blipFill>
            <p:spPr bwMode="auto">
              <a:xfrm>
                <a:off x="3424" y="2041"/>
                <a:ext cx="2016" cy="1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980" name="Line 12"/>
              <p:cNvSpPr>
                <a:spLocks noChangeShapeType="1"/>
              </p:cNvSpPr>
              <p:nvPr/>
            </p:nvSpPr>
            <p:spPr bwMode="auto">
              <a:xfrm>
                <a:off x="4119" y="1802"/>
                <a:ext cx="333" cy="0"/>
              </a:xfrm>
              <a:prstGeom prst="line">
                <a:avLst/>
              </a:prstGeom>
              <a:noFill/>
              <a:ln w="28575">
                <a:solidFill>
                  <a:srgbClr val="00FF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9571038" y="1744155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1038" y="1744155"/>
                  <a:ext cx="499944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8742575" y="3574488"/>
                  <a:ext cx="61792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2575" y="3574488"/>
                  <a:ext cx="617925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9387754" y="3529131"/>
                  <a:ext cx="6261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7754" y="3529131"/>
                  <a:ext cx="62619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027861" y="2256305"/>
                <a:ext cx="5268237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ba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𝑢𝑆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𝑢𝑆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861" y="2256305"/>
                <a:ext cx="5268237" cy="8989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8589974" y="4931961"/>
                <a:ext cx="20923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974" y="4931961"/>
                <a:ext cx="209230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1947582" y="3033828"/>
                <a:ext cx="5428794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ba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𝑢𝑆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𝑢𝑆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582" y="3033828"/>
                <a:ext cx="5428794" cy="8989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3144990" y="4112431"/>
                <a:ext cx="16648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990" y="4112431"/>
                <a:ext cx="166481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3129380" y="4872790"/>
                <a:ext cx="15325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380" y="4872790"/>
                <a:ext cx="153259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787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0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9" grpId="0"/>
      <p:bldP spid="40970" grpId="0"/>
      <p:bldP spid="40972" grpId="0"/>
      <p:bldP spid="40973" grpId="0"/>
      <p:bldP spid="40974" grpId="0"/>
      <p:bldP spid="40975" grpId="0"/>
      <p:bldP spid="40976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7" name="Rectangle 6"/>
          <p:cNvSpPr>
            <a:spLocks noChangeArrowheads="1"/>
          </p:cNvSpPr>
          <p:nvPr/>
        </p:nvSpPr>
        <p:spPr bwMode="auto">
          <a:xfrm>
            <a:off x="1881188" y="428626"/>
            <a:ext cx="2190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）球面波</a:t>
            </a:r>
          </a:p>
        </p:txBody>
      </p:sp>
      <p:sp>
        <p:nvSpPr>
          <p:cNvPr id="29708" name="Rectangle 8"/>
          <p:cNvSpPr>
            <a:spLocks noChangeArrowheads="1"/>
          </p:cNvSpPr>
          <p:nvPr/>
        </p:nvSpPr>
        <p:spPr bwMode="auto">
          <a:xfrm>
            <a:off x="2268538" y="1190626"/>
            <a:ext cx="546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FF"/>
                </a:solidFill>
                <a:latin typeface="+mn-lt"/>
                <a:ea typeface="+mn-ea"/>
              </a:rPr>
              <a:t>由</a:t>
            </a:r>
          </a:p>
        </p:txBody>
      </p:sp>
      <p:sp>
        <p:nvSpPr>
          <p:cNvPr id="29710" name="Rectangle 25"/>
          <p:cNvSpPr>
            <a:spLocks noChangeArrowheads="1"/>
          </p:cNvSpPr>
          <p:nvPr/>
        </p:nvSpPr>
        <p:spPr bwMode="auto">
          <a:xfrm>
            <a:off x="2268538" y="2060576"/>
            <a:ext cx="546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11" name="Rectangle 26"/>
              <p:cNvSpPr>
                <a:spLocks noChangeArrowheads="1"/>
              </p:cNvSpPr>
              <p:nvPr/>
            </p:nvSpPr>
            <p:spPr bwMode="auto">
              <a:xfrm>
                <a:off x="1884937" y="5432192"/>
                <a:ext cx="9500678" cy="5815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125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球面波的振幅在媒质不吸收的情况下，随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增大而减小。</a:t>
                </a:r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29711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4937" y="5432192"/>
                <a:ext cx="9500678" cy="581506"/>
              </a:xfrm>
              <a:prstGeom prst="rect">
                <a:avLst/>
              </a:prstGeom>
              <a:blipFill>
                <a:blip r:embed="rId3"/>
                <a:stretch>
                  <a:fillRect l="-1283" b="-294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80" name="Text Box 28"/>
              <p:cNvSpPr txBox="1">
                <a:spLocks noChangeArrowheads="1"/>
              </p:cNvSpPr>
              <p:nvPr/>
            </p:nvSpPr>
            <p:spPr bwMode="auto">
              <a:xfrm>
                <a:off x="1881188" y="3538048"/>
                <a:ext cx="950442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just" eaLnBrk="1" hangingPunct="1">
                  <a:buFontTx/>
                  <a:buNone/>
                  <a:defRPr kumimoji="1" sz="2800">
                    <a:solidFill>
                      <a:srgbClr val="0000FF"/>
                    </a:solidFill>
                    <a:latin typeface="+mn-lt"/>
                    <a:ea typeface="+mn-ea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𝐴𝑟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，（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为离原点（波源）单位距离处波的振幅）</a:t>
                </a:r>
              </a:p>
            </p:txBody>
          </p:sp>
        </mc:Choice>
        <mc:Fallback xmlns="">
          <p:sp>
            <p:nvSpPr>
              <p:cNvPr id="83980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1188" y="3538048"/>
                <a:ext cx="9504427" cy="523220"/>
              </a:xfrm>
              <a:prstGeom prst="rect">
                <a:avLst/>
              </a:prstGeom>
              <a:blipFill>
                <a:blip r:embed="rId4"/>
                <a:stretch>
                  <a:fillRect l="-1347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999386" y="1064465"/>
                <a:ext cx="459177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386" y="1064465"/>
                <a:ext cx="4591770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2993727" y="2084919"/>
                <a:ext cx="3705502" cy="528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27" y="2084919"/>
                <a:ext cx="3705502" cy="5289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8143940" y="588168"/>
            <a:ext cx="3241675" cy="2808288"/>
            <a:chOff x="8143940" y="588168"/>
            <a:chExt cx="3241675" cy="2808288"/>
          </a:xfrm>
        </p:grpSpPr>
        <p:grpSp>
          <p:nvGrpSpPr>
            <p:cNvPr id="2" name="Group 33"/>
            <p:cNvGrpSpPr>
              <a:grpSpLocks/>
            </p:cNvGrpSpPr>
            <p:nvPr/>
          </p:nvGrpSpPr>
          <p:grpSpPr bwMode="auto">
            <a:xfrm>
              <a:off x="8143940" y="588168"/>
              <a:ext cx="3241675" cy="2808288"/>
              <a:chOff x="3560" y="255"/>
              <a:chExt cx="2042" cy="1769"/>
            </a:xfrm>
          </p:grpSpPr>
          <p:sp>
            <p:nvSpPr>
              <p:cNvPr id="42004" name="Rectangle 32"/>
              <p:cNvSpPr>
                <a:spLocks noChangeArrowheads="1"/>
              </p:cNvSpPr>
              <p:nvPr/>
            </p:nvSpPr>
            <p:spPr bwMode="auto">
              <a:xfrm>
                <a:off x="3560" y="255"/>
                <a:ext cx="2042" cy="176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005" name="Text Box 5"/>
              <p:cNvSpPr txBox="1">
                <a:spLocks noChangeArrowheads="1"/>
              </p:cNvSpPr>
              <p:nvPr/>
            </p:nvSpPr>
            <p:spPr bwMode="auto">
              <a:xfrm>
                <a:off x="3875" y="368"/>
                <a:ext cx="467" cy="330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006" name="Line 11"/>
              <p:cNvSpPr>
                <a:spLocks noChangeShapeType="1"/>
              </p:cNvSpPr>
              <p:nvPr/>
            </p:nvSpPr>
            <p:spPr bwMode="auto">
              <a:xfrm rot="-2790391">
                <a:off x="4655" y="1116"/>
                <a:ext cx="70" cy="27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007" name="Line 12"/>
              <p:cNvSpPr>
                <a:spLocks noChangeShapeType="1"/>
              </p:cNvSpPr>
              <p:nvPr/>
            </p:nvSpPr>
            <p:spPr bwMode="auto">
              <a:xfrm flipH="1">
                <a:off x="4367" y="1173"/>
                <a:ext cx="193" cy="53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008" name="Oval 15"/>
              <p:cNvSpPr>
                <a:spLocks noChangeArrowheads="1"/>
              </p:cNvSpPr>
              <p:nvPr/>
            </p:nvSpPr>
            <p:spPr bwMode="auto">
              <a:xfrm>
                <a:off x="4229" y="847"/>
                <a:ext cx="636" cy="636"/>
              </a:xfrm>
              <a:prstGeom prst="ellipse">
                <a:avLst/>
              </a:prstGeom>
              <a:noFill/>
              <a:ln w="38100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009" name="Oval 16"/>
              <p:cNvSpPr>
                <a:spLocks noChangeArrowheads="1"/>
              </p:cNvSpPr>
              <p:nvPr/>
            </p:nvSpPr>
            <p:spPr bwMode="auto">
              <a:xfrm>
                <a:off x="3983" y="583"/>
                <a:ext cx="1134" cy="1134"/>
              </a:xfrm>
              <a:prstGeom prst="ellipse">
                <a:avLst/>
              </a:prstGeom>
              <a:noFill/>
              <a:ln w="38100">
                <a:solidFill>
                  <a:srgbClr val="FF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83994" name="Group 17"/>
              <p:cNvGrpSpPr>
                <a:grpSpLocks/>
              </p:cNvGrpSpPr>
              <p:nvPr/>
            </p:nvGrpSpPr>
            <p:grpSpPr bwMode="auto">
              <a:xfrm>
                <a:off x="3742" y="333"/>
                <a:ext cx="1636" cy="1600"/>
                <a:chOff x="3768" y="2566"/>
                <a:chExt cx="1636" cy="1600"/>
              </a:xfrm>
            </p:grpSpPr>
            <p:sp>
              <p:nvSpPr>
                <p:cNvPr id="42011" name="Line 18"/>
                <p:cNvSpPr>
                  <a:spLocks noChangeShapeType="1"/>
                </p:cNvSpPr>
                <p:nvPr/>
              </p:nvSpPr>
              <p:spPr bwMode="auto">
                <a:xfrm>
                  <a:off x="3768" y="3406"/>
                  <a:ext cx="1636" cy="0"/>
                </a:xfrm>
                <a:prstGeom prst="line">
                  <a:avLst/>
                </a:prstGeom>
                <a:noFill/>
                <a:ln w="19050">
                  <a:solidFill>
                    <a:srgbClr val="99FF99"/>
                  </a:solidFill>
                  <a:round/>
                  <a:headEnd type="triangle" w="sm" len="lg"/>
                  <a:tailEnd type="triangle" w="sm" len="lg"/>
                </a:ln>
              </p:spPr>
              <p:txBody>
                <a:bodyPr wrap="none" anchor="ctr"/>
                <a:lstStyle/>
                <a:p>
                  <a:pPr algn="just" eaLnBrk="1" hangingPunct="1">
                    <a:defRPr/>
                  </a:pPr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2012" name="Line 19"/>
                <p:cNvSpPr>
                  <a:spLocks noChangeShapeType="1"/>
                </p:cNvSpPr>
                <p:nvPr/>
              </p:nvSpPr>
              <p:spPr bwMode="auto">
                <a:xfrm rot="5400000">
                  <a:off x="3792" y="3359"/>
                  <a:ext cx="1587" cy="1"/>
                </a:xfrm>
                <a:prstGeom prst="line">
                  <a:avLst/>
                </a:prstGeom>
                <a:noFill/>
                <a:ln w="19050">
                  <a:solidFill>
                    <a:srgbClr val="99FF99"/>
                  </a:solidFill>
                  <a:round/>
                  <a:headEnd type="triangle" w="sm" len="lg"/>
                  <a:tailEnd type="triangle" w="sm" len="lg"/>
                </a:ln>
              </p:spPr>
              <p:txBody>
                <a:bodyPr wrap="none" anchor="ctr"/>
                <a:lstStyle/>
                <a:p>
                  <a:pPr algn="just" eaLnBrk="1" hangingPunct="1">
                    <a:defRPr/>
                  </a:pPr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2013" name="Line 20"/>
                <p:cNvSpPr>
                  <a:spLocks noChangeShapeType="1"/>
                </p:cNvSpPr>
                <p:nvPr/>
              </p:nvSpPr>
              <p:spPr bwMode="auto">
                <a:xfrm rot="-2700000">
                  <a:off x="3823" y="3386"/>
                  <a:ext cx="1563" cy="1"/>
                </a:xfrm>
                <a:prstGeom prst="line">
                  <a:avLst/>
                </a:prstGeom>
                <a:noFill/>
                <a:ln w="19050">
                  <a:solidFill>
                    <a:srgbClr val="99FF99"/>
                  </a:solidFill>
                  <a:round/>
                  <a:headEnd type="triangle" w="sm" len="lg"/>
                  <a:tailEnd type="triangle" w="sm" len="lg"/>
                </a:ln>
              </p:spPr>
              <p:txBody>
                <a:bodyPr wrap="none" anchor="ctr"/>
                <a:lstStyle/>
                <a:p>
                  <a:pPr algn="just" eaLnBrk="1" hangingPunct="1">
                    <a:defRPr/>
                  </a:pPr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2014" name="Line 21"/>
                <p:cNvSpPr>
                  <a:spLocks noChangeShapeType="1"/>
                </p:cNvSpPr>
                <p:nvPr/>
              </p:nvSpPr>
              <p:spPr bwMode="auto">
                <a:xfrm rot="2700000">
                  <a:off x="3792" y="3388"/>
                  <a:ext cx="1555" cy="1"/>
                </a:xfrm>
                <a:prstGeom prst="line">
                  <a:avLst/>
                </a:prstGeom>
                <a:noFill/>
                <a:ln w="19050">
                  <a:solidFill>
                    <a:srgbClr val="99FF99"/>
                  </a:solidFill>
                  <a:round/>
                  <a:headEnd type="triangle" w="sm" len="lg"/>
                  <a:tailEnd type="triangle" w="sm" len="lg"/>
                </a:ln>
              </p:spPr>
              <p:txBody>
                <a:bodyPr wrap="none" anchor="ctr"/>
                <a:lstStyle/>
                <a:p>
                  <a:pPr algn="just" eaLnBrk="1" hangingPunct="1">
                    <a:defRPr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/>
                <p:cNvSpPr/>
                <p:nvPr/>
              </p:nvSpPr>
              <p:spPr>
                <a:xfrm>
                  <a:off x="9686411" y="1126331"/>
                  <a:ext cx="61792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411" y="1126331"/>
                  <a:ext cx="617925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9860461" y="682155"/>
                  <a:ext cx="6261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0461" y="682155"/>
                  <a:ext cx="626197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>
                <a:xfrm>
                  <a:off x="10050427" y="2022766"/>
                  <a:ext cx="57502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0427" y="2022766"/>
                  <a:ext cx="575029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>
                <a:xfrm>
                  <a:off x="9095109" y="2719154"/>
                  <a:ext cx="583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5109" y="2719154"/>
                  <a:ext cx="583301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3785065" y="2785574"/>
                <a:ext cx="21228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065" y="2785574"/>
                <a:ext cx="212282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29"/>
          <p:cNvSpPr>
            <a:spLocks noChangeArrowheads="1"/>
          </p:cNvSpPr>
          <p:nvPr/>
        </p:nvSpPr>
        <p:spPr bwMode="auto">
          <a:xfrm>
            <a:off x="1881188" y="4175923"/>
            <a:ext cx="5045201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则球面简谐波的波函数为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814638" y="4615134"/>
                <a:ext cx="5151282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638" y="4615134"/>
                <a:ext cx="5151282" cy="9017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249913" y="4816104"/>
                <a:ext cx="11310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913" y="4816104"/>
                <a:ext cx="113107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89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7" grpId="0"/>
      <p:bldP spid="29708" grpId="0"/>
      <p:bldP spid="29710" grpId="0"/>
      <p:bldP spid="29711" grpId="0"/>
      <p:bldP spid="83980" grpId="0"/>
      <p:bldP spid="31" grpId="0"/>
      <p:bldP spid="32" grpId="0"/>
      <p:bldP spid="37" grpId="0"/>
      <p:bldP spid="39" grpId="0"/>
      <p:bldP spid="40" grpId="0"/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>
            <a:grpSpLocks/>
          </p:cNvGrpSpPr>
          <p:nvPr/>
        </p:nvGrpSpPr>
        <p:grpSpPr bwMode="auto">
          <a:xfrm>
            <a:off x="1617663" y="2025654"/>
            <a:ext cx="7804150" cy="859369"/>
            <a:chOff x="1616982" y="2568618"/>
            <a:chExt cx="7805314" cy="859387"/>
          </a:xfrm>
        </p:grpSpPr>
        <p:grpSp>
          <p:nvGrpSpPr>
            <p:cNvPr id="8222" name="组合 3"/>
            <p:cNvGrpSpPr>
              <a:grpSpLocks/>
            </p:cNvGrpSpPr>
            <p:nvPr/>
          </p:nvGrpSpPr>
          <p:grpSpPr bwMode="auto">
            <a:xfrm>
              <a:off x="1616982" y="2568618"/>
              <a:ext cx="743946" cy="859387"/>
              <a:chOff x="1616982" y="1979050"/>
              <a:chExt cx="743946" cy="859387"/>
            </a:xfrm>
          </p:grpSpPr>
          <p:grpSp>
            <p:nvGrpSpPr>
              <p:cNvPr id="8224" name="组合 4"/>
              <p:cNvGrpSpPr>
                <a:grpSpLocks/>
              </p:cNvGrpSpPr>
              <p:nvPr/>
            </p:nvGrpSpPr>
            <p:grpSpPr bwMode="auto">
              <a:xfrm>
                <a:off x="1616982" y="2412325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26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27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25" name="文本框 5"/>
              <p:cNvSpPr txBox="1">
                <a:spLocks noChangeArrowheads="1"/>
              </p:cNvSpPr>
              <p:nvPr/>
            </p:nvSpPr>
            <p:spPr bwMode="auto">
              <a:xfrm>
                <a:off x="1668138" y="1979050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壹</a:t>
                </a:r>
              </a:p>
            </p:txBody>
          </p:sp>
        </p:grpSp>
        <p:sp>
          <p:nvSpPr>
            <p:cNvPr id="8223" name="文本框 18"/>
            <p:cNvSpPr txBox="1">
              <a:spLocks noChangeArrowheads="1"/>
            </p:cNvSpPr>
            <p:nvPr/>
          </p:nvSpPr>
          <p:spPr bwMode="auto">
            <a:xfrm>
              <a:off x="2547615" y="2726056"/>
              <a:ext cx="6874681" cy="523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b="1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动能为零，势能最大</a:t>
              </a:r>
              <a:endParaRPr kumimoji="1"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1617663" y="3125890"/>
            <a:ext cx="7632700" cy="859368"/>
            <a:chOff x="1616982" y="3350397"/>
            <a:chExt cx="7633896" cy="859387"/>
          </a:xfrm>
        </p:grpSpPr>
        <p:grpSp>
          <p:nvGrpSpPr>
            <p:cNvPr id="8216" name="组合 8"/>
            <p:cNvGrpSpPr>
              <a:grpSpLocks/>
            </p:cNvGrpSpPr>
            <p:nvPr/>
          </p:nvGrpSpPr>
          <p:grpSpPr bwMode="auto">
            <a:xfrm>
              <a:off x="1616982" y="3350397"/>
              <a:ext cx="743946" cy="859387"/>
              <a:chOff x="1616982" y="3488536"/>
              <a:chExt cx="743946" cy="859387"/>
            </a:xfrm>
          </p:grpSpPr>
          <p:grpSp>
            <p:nvGrpSpPr>
              <p:cNvPr id="8218" name="组合 9"/>
              <p:cNvGrpSpPr>
                <a:grpSpLocks/>
              </p:cNvGrpSpPr>
              <p:nvPr/>
            </p:nvGrpSpPr>
            <p:grpSpPr bwMode="auto">
              <a:xfrm>
                <a:off x="1616982" y="3921811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20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21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19" name="文本框 10"/>
              <p:cNvSpPr txBox="1">
                <a:spLocks noChangeArrowheads="1"/>
              </p:cNvSpPr>
              <p:nvPr/>
            </p:nvSpPr>
            <p:spPr bwMode="auto">
              <a:xfrm>
                <a:off x="1668138" y="3488536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贰</a:t>
                </a:r>
              </a:p>
            </p:txBody>
          </p:sp>
        </p:grpSp>
        <p:sp>
          <p:nvSpPr>
            <p:cNvPr id="8217" name="文本框 19"/>
            <p:cNvSpPr txBox="1">
              <a:spLocks noChangeArrowheads="1"/>
            </p:cNvSpPr>
            <p:nvPr/>
          </p:nvSpPr>
          <p:spPr bwMode="auto">
            <a:xfrm>
              <a:off x="2547615" y="3510912"/>
              <a:ext cx="6703263" cy="523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b="1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动能为零，势能为零</a:t>
              </a:r>
              <a:endParaRPr kumimoji="1"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1617663" y="4227511"/>
            <a:ext cx="7526337" cy="858493"/>
            <a:chOff x="1616982" y="4199905"/>
            <a:chExt cx="7527018" cy="859387"/>
          </a:xfrm>
        </p:grpSpPr>
        <p:grpSp>
          <p:nvGrpSpPr>
            <p:cNvPr id="8210" name="组合 13"/>
            <p:cNvGrpSpPr>
              <a:grpSpLocks/>
            </p:cNvGrpSpPr>
            <p:nvPr/>
          </p:nvGrpSpPr>
          <p:grpSpPr bwMode="auto">
            <a:xfrm>
              <a:off x="1616982" y="4199905"/>
              <a:ext cx="743946" cy="859387"/>
              <a:chOff x="1616982" y="4998022"/>
              <a:chExt cx="743946" cy="859387"/>
            </a:xfrm>
          </p:grpSpPr>
          <p:grpSp>
            <p:nvGrpSpPr>
              <p:cNvPr id="8212" name="组合 14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14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15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13" name="文本框 15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叁</a:t>
                </a:r>
              </a:p>
            </p:txBody>
          </p:sp>
        </p:grpSp>
        <p:sp>
          <p:nvSpPr>
            <p:cNvPr id="8211" name="文本框 20"/>
            <p:cNvSpPr txBox="1">
              <a:spLocks noChangeArrowheads="1"/>
            </p:cNvSpPr>
            <p:nvPr/>
          </p:nvSpPr>
          <p:spPr bwMode="auto">
            <a:xfrm>
              <a:off x="2547615" y="4374485"/>
              <a:ext cx="6596385" cy="5237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b="1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动能最大，势能最大</a:t>
              </a:r>
              <a:endParaRPr kumimoji="1" lang="zh-CN" altLang="en-US" sz="28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25" y="563563"/>
            <a:ext cx="1103313" cy="1103312"/>
            <a:chOff x="1161143" y="1538514"/>
            <a:chExt cx="1103086" cy="1103086"/>
          </a:xfrm>
        </p:grpSpPr>
        <p:sp>
          <p:nvSpPr>
            <p:cNvPr id="23" name="圆角矩形 2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8209" name="文本框 23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1617663" y="5294230"/>
            <a:ext cx="7632700" cy="859369"/>
            <a:chOff x="1616982" y="5054362"/>
            <a:chExt cx="7633896" cy="859387"/>
          </a:xfrm>
        </p:grpSpPr>
        <p:grpSp>
          <p:nvGrpSpPr>
            <p:cNvPr id="8202" name="组合 26"/>
            <p:cNvGrpSpPr>
              <a:grpSpLocks/>
            </p:cNvGrpSpPr>
            <p:nvPr/>
          </p:nvGrpSpPr>
          <p:grpSpPr bwMode="auto">
            <a:xfrm>
              <a:off x="1616982" y="5054362"/>
              <a:ext cx="743946" cy="859387"/>
              <a:chOff x="1616982" y="4998022"/>
              <a:chExt cx="743946" cy="859387"/>
            </a:xfrm>
          </p:grpSpPr>
          <p:grpSp>
            <p:nvGrpSpPr>
              <p:cNvPr id="8204" name="组合 27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06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07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05" name="文本框 28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肆</a:t>
                </a:r>
              </a:p>
            </p:txBody>
          </p:sp>
        </p:grpSp>
        <p:sp>
          <p:nvSpPr>
            <p:cNvPr id="8203" name="文本框 31"/>
            <p:cNvSpPr txBox="1">
              <a:spLocks noChangeArrowheads="1"/>
            </p:cNvSpPr>
            <p:nvPr/>
          </p:nvSpPr>
          <p:spPr bwMode="auto">
            <a:xfrm>
              <a:off x="2547615" y="5235589"/>
              <a:ext cx="6703263" cy="523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b="1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动能最大，势能为零</a:t>
              </a:r>
              <a:endParaRPr kumimoji="1"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695325" y="4360863"/>
            <a:ext cx="822325" cy="820737"/>
            <a:chOff x="2265529" y="2033517"/>
            <a:chExt cx="821667" cy="821667"/>
          </a:xfrm>
        </p:grpSpPr>
        <p:sp>
          <p:nvSpPr>
            <p:cNvPr id="34" name="椭圆 33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8201" name="文本框 34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1979613" y="854075"/>
            <a:ext cx="85566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0836</a:t>
            </a:r>
            <a:r>
              <a:rPr lang="zh-CN" altLang="en-US" sz="2800" b="1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一平面简谐波在弹性媒质中传播，在某一瞬时，媒质中某质元正处于平衡位置，此时它的能量是</a:t>
            </a:r>
          </a:p>
        </p:txBody>
      </p:sp>
    </p:spTree>
    <p:extLst>
      <p:ext uri="{BB962C8B-B14F-4D97-AF65-F5344CB8AC3E}">
        <p14:creationId xmlns:p14="http://schemas.microsoft.com/office/powerpoint/2010/main" val="811127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62" name="Text Box 54"/>
          <p:cNvSpPr txBox="1">
            <a:spLocks noChangeArrowheads="1"/>
          </p:cNvSpPr>
          <p:nvPr/>
        </p:nvSpPr>
        <p:spPr bwMode="auto">
          <a:xfrm>
            <a:off x="2068515" y="5496561"/>
            <a:ext cx="80645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（Ｄ）各点的波的能量密度都不随时间变化．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050" name="Text Box 50"/>
              <p:cNvSpPr txBox="1">
                <a:spLocks noChangeArrowheads="1"/>
              </p:cNvSpPr>
              <p:nvPr/>
            </p:nvSpPr>
            <p:spPr bwMode="auto">
              <a:xfrm>
                <a:off x="1992313" y="563372"/>
                <a:ext cx="9467849" cy="954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FF0000"/>
                    </a:solidFill>
                    <a:latin typeface="+mn-lt"/>
                    <a:ea typeface="+mn-ea"/>
                  </a:rPr>
                  <a:t>0837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图示为一平面简谐机械波在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时刻的波形曲线。若此时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点处媒质质元的振动动能在增大，则 </a:t>
                </a:r>
              </a:p>
            </p:txBody>
          </p:sp>
        </mc:Choice>
        <mc:Fallback xmlns="">
          <p:sp>
            <p:nvSpPr>
              <p:cNvPr id="86050" name="Text 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2313" y="563372"/>
                <a:ext cx="9467849" cy="954088"/>
              </a:xfrm>
              <a:prstGeom prst="rect">
                <a:avLst/>
              </a:prstGeom>
              <a:blipFill>
                <a:blip r:embed="rId3"/>
                <a:stretch>
                  <a:fillRect l="-1352" t="-6369" b="-165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029" name="Text Box 51"/>
              <p:cNvSpPr txBox="1">
                <a:spLocks noChangeArrowheads="1"/>
              </p:cNvSpPr>
              <p:nvPr/>
            </p:nvSpPr>
            <p:spPr bwMode="auto">
              <a:xfrm>
                <a:off x="2068515" y="3548508"/>
                <a:ext cx="6408738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（Ａ）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点处质元的弹性势能在减小． </a:t>
                </a:r>
              </a:p>
            </p:txBody>
          </p:sp>
        </mc:Choice>
        <mc:Fallback xmlns="">
          <p:sp>
            <p:nvSpPr>
              <p:cNvPr id="86029" name="Text 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8515" y="3548508"/>
                <a:ext cx="6408738" cy="519112"/>
              </a:xfrm>
              <a:prstGeom prst="rect">
                <a:avLst/>
              </a:prstGeom>
              <a:blipFill>
                <a:blip r:embed="rId4"/>
                <a:stretch>
                  <a:fillRect l="-1901" t="-11765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027" name="Text Box 52"/>
              <p:cNvSpPr txBox="1">
                <a:spLocks noChangeArrowheads="1"/>
              </p:cNvSpPr>
              <p:nvPr/>
            </p:nvSpPr>
            <p:spPr bwMode="auto">
              <a:xfrm>
                <a:off x="2068515" y="4244849"/>
                <a:ext cx="5184775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（Ｂ）波沿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轴负方向传播． </a:t>
                </a:r>
              </a:p>
            </p:txBody>
          </p:sp>
        </mc:Choice>
        <mc:Fallback xmlns="">
          <p:sp>
            <p:nvSpPr>
              <p:cNvPr id="86027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8515" y="4244849"/>
                <a:ext cx="5184775" cy="523220"/>
              </a:xfrm>
              <a:prstGeom prst="rect">
                <a:avLst/>
              </a:prstGeom>
              <a:blipFill>
                <a:blip r:embed="rId5"/>
                <a:stretch>
                  <a:fillRect l="-2350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025" name="Text Box 53"/>
              <p:cNvSpPr txBox="1">
                <a:spLocks noChangeArrowheads="1"/>
              </p:cNvSpPr>
              <p:nvPr/>
            </p:nvSpPr>
            <p:spPr bwMode="auto">
              <a:xfrm>
                <a:off x="2068515" y="4896039"/>
                <a:ext cx="6556375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（Ｃ）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点处质元的振动动能在减小． </a:t>
                </a:r>
              </a:p>
            </p:txBody>
          </p:sp>
        </mc:Choice>
        <mc:Fallback xmlns="">
          <p:sp>
            <p:nvSpPr>
              <p:cNvPr id="86025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8515" y="4896039"/>
                <a:ext cx="6556375" cy="523875"/>
              </a:xfrm>
              <a:prstGeom prst="rect">
                <a:avLst/>
              </a:prstGeom>
              <a:blipFill>
                <a:blip r:embed="rId6"/>
                <a:stretch>
                  <a:fillRect l="-1859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877" name="Text Box 69"/>
          <p:cNvSpPr txBox="1">
            <a:spLocks noChangeArrowheads="1"/>
          </p:cNvSpPr>
          <p:nvPr/>
        </p:nvSpPr>
        <p:spPr bwMode="auto">
          <a:xfrm>
            <a:off x="3825082" y="6113400"/>
            <a:ext cx="14398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（Ｂ）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907880" y="1312217"/>
            <a:ext cx="3493727" cy="2232481"/>
            <a:chOff x="3907880" y="1312217"/>
            <a:chExt cx="3493727" cy="2232481"/>
          </a:xfrm>
        </p:grpSpPr>
        <p:grpSp>
          <p:nvGrpSpPr>
            <p:cNvPr id="3" name="Group 70"/>
            <p:cNvGrpSpPr>
              <a:grpSpLocks/>
            </p:cNvGrpSpPr>
            <p:nvPr/>
          </p:nvGrpSpPr>
          <p:grpSpPr bwMode="auto">
            <a:xfrm>
              <a:off x="4192589" y="1619060"/>
              <a:ext cx="2987675" cy="1925638"/>
              <a:chOff x="1813" y="897"/>
              <a:chExt cx="1882" cy="1213"/>
            </a:xfrm>
          </p:grpSpPr>
          <p:sp>
            <p:nvSpPr>
              <p:cNvPr id="86031" name="Line 29"/>
              <p:cNvSpPr>
                <a:spLocks noChangeShapeType="1"/>
              </p:cNvSpPr>
              <p:nvPr/>
            </p:nvSpPr>
            <p:spPr bwMode="auto">
              <a:xfrm>
                <a:off x="1813" y="1550"/>
                <a:ext cx="188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6032" name="Line 30"/>
              <p:cNvSpPr>
                <a:spLocks noChangeShapeType="1"/>
              </p:cNvSpPr>
              <p:nvPr/>
            </p:nvSpPr>
            <p:spPr bwMode="auto">
              <a:xfrm flipV="1">
                <a:off x="1908" y="897"/>
                <a:ext cx="0" cy="121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86033" name="Group 34"/>
              <p:cNvGrpSpPr>
                <a:grpSpLocks/>
              </p:cNvGrpSpPr>
              <p:nvPr/>
            </p:nvGrpSpPr>
            <p:grpSpPr bwMode="auto">
              <a:xfrm flipV="1">
                <a:off x="1917" y="1094"/>
                <a:ext cx="1098" cy="897"/>
                <a:chOff x="2880" y="3771"/>
                <a:chExt cx="1890" cy="1269"/>
              </a:xfrm>
            </p:grpSpPr>
            <p:grpSp>
              <p:nvGrpSpPr>
                <p:cNvPr id="86044" name="Group 35"/>
                <p:cNvGrpSpPr>
                  <a:grpSpLocks/>
                </p:cNvGrpSpPr>
                <p:nvPr/>
              </p:nvGrpSpPr>
              <p:grpSpPr bwMode="auto">
                <a:xfrm>
                  <a:off x="2880" y="4404"/>
                  <a:ext cx="945" cy="636"/>
                  <a:chOff x="2880" y="4404"/>
                  <a:chExt cx="945" cy="636"/>
                </a:xfrm>
              </p:grpSpPr>
              <p:sp>
                <p:nvSpPr>
                  <p:cNvPr id="86048" name="Freeform 36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86049" name="Freeform 37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576 w 465"/>
                      <a:gd name="T3" fmla="*/ 321 h 636"/>
                      <a:gd name="T4" fmla="*/ 1296 w 465"/>
                      <a:gd name="T5" fmla="*/ 546 h 636"/>
                      <a:gd name="T6" fmla="*/ 2232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86045" name="Group 38"/>
                <p:cNvGrpSpPr>
                  <a:grpSpLocks/>
                </p:cNvGrpSpPr>
                <p:nvPr/>
              </p:nvGrpSpPr>
              <p:grpSpPr bwMode="auto">
                <a:xfrm flipV="1">
                  <a:off x="3825" y="3771"/>
                  <a:ext cx="945" cy="636"/>
                  <a:chOff x="2880" y="4404"/>
                  <a:chExt cx="945" cy="636"/>
                </a:xfrm>
              </p:grpSpPr>
              <p:sp>
                <p:nvSpPr>
                  <p:cNvPr id="86046" name="Freeform 39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86047" name="Freeform 40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576 w 465"/>
                      <a:gd name="T3" fmla="*/ 321 h 636"/>
                      <a:gd name="T4" fmla="*/ 1296 w 465"/>
                      <a:gd name="T5" fmla="*/ 546 h 636"/>
                      <a:gd name="T6" fmla="*/ 2232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86034" name="Group 41"/>
              <p:cNvGrpSpPr>
                <a:grpSpLocks/>
              </p:cNvGrpSpPr>
              <p:nvPr/>
            </p:nvGrpSpPr>
            <p:grpSpPr bwMode="auto">
              <a:xfrm flipV="1">
                <a:off x="3024" y="1084"/>
                <a:ext cx="549" cy="449"/>
                <a:chOff x="2880" y="4404"/>
                <a:chExt cx="945" cy="636"/>
              </a:xfrm>
            </p:grpSpPr>
            <p:sp>
              <p:nvSpPr>
                <p:cNvPr id="86042" name="Freeform 42"/>
                <p:cNvSpPr>
                  <a:spLocks/>
                </p:cNvSpPr>
                <p:nvPr/>
              </p:nvSpPr>
              <p:spPr bwMode="auto">
                <a:xfrm>
                  <a:off x="2880" y="4404"/>
                  <a:ext cx="465" cy="636"/>
                </a:xfrm>
                <a:custGeom>
                  <a:avLst/>
                  <a:gdLst>
                    <a:gd name="T0" fmla="*/ 0 w 465"/>
                    <a:gd name="T1" fmla="*/ 0 h 636"/>
                    <a:gd name="T2" fmla="*/ 120 w 465"/>
                    <a:gd name="T3" fmla="*/ 321 h 636"/>
                    <a:gd name="T4" fmla="*/ 270 w 465"/>
                    <a:gd name="T5" fmla="*/ 546 h 636"/>
                    <a:gd name="T6" fmla="*/ 465 w 465"/>
                    <a:gd name="T7" fmla="*/ 636 h 6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65"/>
                    <a:gd name="T13" fmla="*/ 0 h 636"/>
                    <a:gd name="T14" fmla="*/ 465 w 465"/>
                    <a:gd name="T15" fmla="*/ 636 h 6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65" h="636">
                      <a:moveTo>
                        <a:pt x="0" y="0"/>
                      </a:moveTo>
                      <a:cubicBezTo>
                        <a:pt x="37" y="115"/>
                        <a:pt x="75" y="230"/>
                        <a:pt x="120" y="321"/>
                      </a:cubicBezTo>
                      <a:cubicBezTo>
                        <a:pt x="165" y="412"/>
                        <a:pt x="212" y="494"/>
                        <a:pt x="270" y="546"/>
                      </a:cubicBezTo>
                      <a:cubicBezTo>
                        <a:pt x="328" y="598"/>
                        <a:pt x="423" y="621"/>
                        <a:pt x="465" y="636"/>
                      </a:cubicBez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86043" name="Freeform 43"/>
                <p:cNvSpPr>
                  <a:spLocks/>
                </p:cNvSpPr>
                <p:nvPr/>
              </p:nvSpPr>
              <p:spPr bwMode="auto">
                <a:xfrm flipH="1">
                  <a:off x="3315" y="4404"/>
                  <a:ext cx="510" cy="636"/>
                </a:xfrm>
                <a:custGeom>
                  <a:avLst/>
                  <a:gdLst>
                    <a:gd name="T0" fmla="*/ 0 w 465"/>
                    <a:gd name="T1" fmla="*/ 0 h 636"/>
                    <a:gd name="T2" fmla="*/ 576 w 465"/>
                    <a:gd name="T3" fmla="*/ 321 h 636"/>
                    <a:gd name="T4" fmla="*/ 1296 w 465"/>
                    <a:gd name="T5" fmla="*/ 546 h 636"/>
                    <a:gd name="T6" fmla="*/ 2232 w 465"/>
                    <a:gd name="T7" fmla="*/ 636 h 6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65"/>
                    <a:gd name="T13" fmla="*/ 0 h 636"/>
                    <a:gd name="T14" fmla="*/ 465 w 465"/>
                    <a:gd name="T15" fmla="*/ 636 h 6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65" h="636">
                      <a:moveTo>
                        <a:pt x="0" y="0"/>
                      </a:moveTo>
                      <a:cubicBezTo>
                        <a:pt x="37" y="115"/>
                        <a:pt x="75" y="230"/>
                        <a:pt x="120" y="321"/>
                      </a:cubicBezTo>
                      <a:cubicBezTo>
                        <a:pt x="165" y="412"/>
                        <a:pt x="212" y="494"/>
                        <a:pt x="270" y="546"/>
                      </a:cubicBezTo>
                      <a:cubicBezTo>
                        <a:pt x="328" y="598"/>
                        <a:pt x="423" y="621"/>
                        <a:pt x="465" y="636"/>
                      </a:cubicBez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86035" name="Line 44"/>
              <p:cNvSpPr>
                <a:spLocks noChangeShapeType="1"/>
              </p:cNvSpPr>
              <p:nvPr/>
            </p:nvSpPr>
            <p:spPr bwMode="auto">
              <a:xfrm>
                <a:off x="2876" y="1548"/>
                <a:ext cx="0" cy="34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6036" name="Line 45"/>
              <p:cNvSpPr>
                <a:spLocks noChangeShapeType="1"/>
              </p:cNvSpPr>
              <p:nvPr/>
            </p:nvSpPr>
            <p:spPr bwMode="auto">
              <a:xfrm>
                <a:off x="2335" y="1198"/>
                <a:ext cx="0" cy="34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6915897" y="2140722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5897" y="2140722"/>
                  <a:ext cx="48571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/>
                <p:cNvSpPr/>
                <p:nvPr/>
              </p:nvSpPr>
              <p:spPr>
                <a:xfrm>
                  <a:off x="4343402" y="1312217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8" name="矩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402" y="1312217"/>
                  <a:ext cx="49058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3907880" y="2590400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7880" y="2590400"/>
                  <a:ext cx="53489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5602509" y="2198191"/>
                  <a:ext cx="52931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509" y="2198191"/>
                  <a:ext cx="529312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4725719" y="2590400"/>
                  <a:ext cx="515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5719" y="2590400"/>
                  <a:ext cx="515206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8320382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6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6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9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62" grpId="0"/>
      <p:bldP spid="86050" grpId="0"/>
      <p:bldP spid="86029" grpId="0"/>
      <p:bldP spid="86027" grpId="0"/>
      <p:bldP spid="86025" grpId="0"/>
      <p:bldP spid="11987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8068" name="Text Box 2"/>
              <p:cNvSpPr txBox="1">
                <a:spLocks noChangeArrowheads="1"/>
              </p:cNvSpPr>
              <p:nvPr/>
            </p:nvSpPr>
            <p:spPr bwMode="auto">
              <a:xfrm>
                <a:off x="2003109" y="590742"/>
                <a:ext cx="9225723" cy="13842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例：一平面简谐机械波在媒质中传播时，若一媒质质元在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时刻的波的能量是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，则在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为波的周期）时刻该媒质质元的振动动能是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______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。 </a:t>
                </a:r>
              </a:p>
            </p:txBody>
          </p:sp>
        </mc:Choice>
        <mc:Fallback xmlns="">
          <p:sp>
            <p:nvSpPr>
              <p:cNvPr id="88068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03109" y="590742"/>
                <a:ext cx="9225723" cy="1384299"/>
              </a:xfrm>
              <a:prstGeom prst="rect">
                <a:avLst/>
              </a:prstGeom>
              <a:blipFill>
                <a:blip r:embed="rId3"/>
                <a:stretch>
                  <a:fillRect l="-1388" t="-4846" r="-1322" b="-114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829633" y="2690602"/>
                <a:ext cx="6276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33" y="2690602"/>
                <a:ext cx="62767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2643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13103" cy="1296345"/>
            <a:chOff x="-21102" y="2847433"/>
            <a:chExt cx="12213102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4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531969" y="3076164"/>
              <a:ext cx="3647148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惠更斯原理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41711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3" name="Rectangle 7"/>
          <p:cNvSpPr>
            <a:spLocks noChangeArrowheads="1"/>
          </p:cNvSpPr>
          <p:nvPr/>
        </p:nvSpPr>
        <p:spPr bwMode="auto">
          <a:xfrm>
            <a:off x="1820863" y="1000126"/>
            <a:ext cx="3311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1.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波动的产生 </a:t>
            </a:r>
          </a:p>
        </p:txBody>
      </p:sp>
      <p:sp>
        <p:nvSpPr>
          <p:cNvPr id="101392" name="Rectangle 16" descr="羊皮纸"/>
          <p:cNvSpPr>
            <a:spLocks noChangeArrowheads="1"/>
          </p:cNvSpPr>
          <p:nvPr/>
        </p:nvSpPr>
        <p:spPr bwMode="auto">
          <a:xfrm>
            <a:off x="2691341" y="2115165"/>
            <a:ext cx="8729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机械振动以一定速度在介质中由近及远地传播形成机械波</a:t>
            </a:r>
          </a:p>
        </p:txBody>
      </p:sp>
      <p:sp>
        <p:nvSpPr>
          <p:cNvPr id="101394" name="Rectangle 18"/>
          <p:cNvSpPr>
            <a:spLocks noChangeArrowheads="1"/>
          </p:cNvSpPr>
          <p:nvPr/>
        </p:nvSpPr>
        <p:spPr bwMode="auto">
          <a:xfrm>
            <a:off x="1820863" y="476906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一、机械波的产生</a:t>
            </a:r>
          </a:p>
        </p:txBody>
      </p:sp>
      <p:sp>
        <p:nvSpPr>
          <p:cNvPr id="101397" name="Text Box 21"/>
          <p:cNvSpPr txBox="1">
            <a:spLocks noChangeArrowheads="1"/>
          </p:cNvSpPr>
          <p:nvPr/>
        </p:nvSpPr>
        <p:spPr bwMode="auto">
          <a:xfrm>
            <a:off x="1820863" y="1578303"/>
            <a:ext cx="2879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）机械波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2330450" y="3302002"/>
            <a:ext cx="6450013" cy="1054100"/>
            <a:chOff x="793" y="2143"/>
            <a:chExt cx="4063" cy="664"/>
          </a:xfrm>
        </p:grpSpPr>
        <p:grpSp>
          <p:nvGrpSpPr>
            <p:cNvPr id="20505" name="Group 26"/>
            <p:cNvGrpSpPr>
              <a:grpSpLocks/>
            </p:cNvGrpSpPr>
            <p:nvPr/>
          </p:nvGrpSpPr>
          <p:grpSpPr bwMode="auto">
            <a:xfrm>
              <a:off x="793" y="2143"/>
              <a:ext cx="2858" cy="330"/>
              <a:chOff x="1111" y="2506"/>
              <a:chExt cx="2858" cy="330"/>
            </a:xfrm>
          </p:grpSpPr>
          <p:sp>
            <p:nvSpPr>
              <p:cNvPr id="20509" name="Text Box 11"/>
              <p:cNvSpPr txBox="1">
                <a:spLocks noChangeArrowheads="1"/>
              </p:cNvSpPr>
              <p:nvPr/>
            </p:nvSpPr>
            <p:spPr bwMode="auto">
              <a:xfrm>
                <a:off x="1338" y="2506"/>
                <a:ext cx="263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波源：作机械振动的物体</a:t>
                </a:r>
              </a:p>
            </p:txBody>
          </p:sp>
          <p:pic>
            <p:nvPicPr>
              <p:cNvPr id="20510" name="Picture 22" descr="BD14868_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1" y="2568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506" name="Group 27"/>
            <p:cNvGrpSpPr>
              <a:grpSpLocks/>
            </p:cNvGrpSpPr>
            <p:nvPr/>
          </p:nvGrpSpPr>
          <p:grpSpPr bwMode="auto">
            <a:xfrm>
              <a:off x="793" y="2477"/>
              <a:ext cx="4063" cy="330"/>
              <a:chOff x="1111" y="2930"/>
              <a:chExt cx="4063" cy="330"/>
            </a:xfrm>
          </p:grpSpPr>
          <p:sp>
            <p:nvSpPr>
              <p:cNvPr id="20507" name="Text Box 17"/>
              <p:cNvSpPr txBox="1">
                <a:spLocks noChangeArrowheads="1"/>
              </p:cNvSpPr>
              <p:nvPr/>
            </p:nvSpPr>
            <p:spPr bwMode="auto">
              <a:xfrm>
                <a:off x="1338" y="2930"/>
                <a:ext cx="383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介质：承担传播振动的物质</a:t>
                </a:r>
              </a:p>
            </p:txBody>
          </p:sp>
          <p:pic>
            <p:nvPicPr>
              <p:cNvPr id="20508" name="Picture 23" descr="BD14868_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1" y="2976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01400" name="Text Box 24"/>
          <p:cNvSpPr txBox="1">
            <a:spLocks noChangeArrowheads="1"/>
          </p:cNvSpPr>
          <p:nvPr/>
        </p:nvSpPr>
        <p:spPr bwMode="auto">
          <a:xfrm>
            <a:off x="1820863" y="4460115"/>
            <a:ext cx="3095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）电磁波</a:t>
            </a:r>
          </a:p>
        </p:txBody>
      </p:sp>
      <p:sp>
        <p:nvSpPr>
          <p:cNvPr id="101401" name="Text Box 25" descr="羊皮纸"/>
          <p:cNvSpPr txBox="1">
            <a:spLocks noChangeArrowheads="1"/>
          </p:cNvSpPr>
          <p:nvPr/>
        </p:nvSpPr>
        <p:spPr bwMode="auto">
          <a:xfrm>
            <a:off x="2765426" y="5109294"/>
            <a:ext cx="3756025" cy="954107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变化的电场和磁场在空间的传播形成电磁波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845977" y="4586074"/>
            <a:ext cx="4642761" cy="1879792"/>
            <a:chOff x="6845977" y="4586074"/>
            <a:chExt cx="4642761" cy="1879792"/>
          </a:xfrm>
        </p:grpSpPr>
        <p:grpSp>
          <p:nvGrpSpPr>
            <p:cNvPr id="6" name="Group 46"/>
            <p:cNvGrpSpPr>
              <a:grpSpLocks/>
            </p:cNvGrpSpPr>
            <p:nvPr/>
          </p:nvGrpSpPr>
          <p:grpSpPr bwMode="auto">
            <a:xfrm>
              <a:off x="6953250" y="4646591"/>
              <a:ext cx="4535488" cy="1819275"/>
              <a:chOff x="2472" y="3022"/>
              <a:chExt cx="2857" cy="1146"/>
            </a:xfrm>
          </p:grpSpPr>
          <p:sp>
            <p:nvSpPr>
              <p:cNvPr id="20491" name="Rectangle 33"/>
              <p:cNvSpPr>
                <a:spLocks noChangeArrowheads="1"/>
              </p:cNvSpPr>
              <p:nvPr/>
            </p:nvSpPr>
            <p:spPr bwMode="auto">
              <a:xfrm>
                <a:off x="2472" y="3022"/>
                <a:ext cx="2857" cy="1146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492" name="Line 35"/>
              <p:cNvSpPr>
                <a:spLocks noChangeShapeType="1"/>
              </p:cNvSpPr>
              <p:nvPr/>
            </p:nvSpPr>
            <p:spPr bwMode="auto">
              <a:xfrm flipV="1">
                <a:off x="2954" y="3260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0493" name="Line 36"/>
              <p:cNvSpPr>
                <a:spLocks noChangeShapeType="1"/>
              </p:cNvSpPr>
              <p:nvPr/>
            </p:nvSpPr>
            <p:spPr bwMode="auto">
              <a:xfrm flipH="1">
                <a:off x="2664" y="3707"/>
                <a:ext cx="290" cy="2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0494" name="Freeform 37" descr="浅色竖线"/>
              <p:cNvSpPr>
                <a:spLocks/>
              </p:cNvSpPr>
              <p:nvPr/>
            </p:nvSpPr>
            <p:spPr bwMode="auto">
              <a:xfrm>
                <a:off x="2954" y="3399"/>
                <a:ext cx="1873" cy="625"/>
              </a:xfrm>
              <a:custGeom>
                <a:avLst/>
                <a:gdLst>
                  <a:gd name="T0" fmla="*/ 0 w 3384"/>
                  <a:gd name="T1" fmla="*/ 4 h 1074"/>
                  <a:gd name="T2" fmla="*/ 2 w 3384"/>
                  <a:gd name="T3" fmla="*/ 1 h 1074"/>
                  <a:gd name="T4" fmla="*/ 4 w 3384"/>
                  <a:gd name="T5" fmla="*/ 4 h 1074"/>
                  <a:gd name="T6" fmla="*/ 6 w 3384"/>
                  <a:gd name="T7" fmla="*/ 8 h 1074"/>
                  <a:gd name="T8" fmla="*/ 8 w 3384"/>
                  <a:gd name="T9" fmla="*/ 4 h 1074"/>
                  <a:gd name="T10" fmla="*/ 10 w 3384"/>
                  <a:gd name="T11" fmla="*/ 1 h 1074"/>
                  <a:gd name="T12" fmla="*/ 12 w 3384"/>
                  <a:gd name="T13" fmla="*/ 4 h 1074"/>
                  <a:gd name="T14" fmla="*/ 14 w 3384"/>
                  <a:gd name="T15" fmla="*/ 8 h 1074"/>
                  <a:gd name="T16" fmla="*/ 17 w 3384"/>
                  <a:gd name="T17" fmla="*/ 4 h 10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84"/>
                  <a:gd name="T28" fmla="*/ 0 h 1074"/>
                  <a:gd name="T29" fmla="*/ 3384 w 3384"/>
                  <a:gd name="T30" fmla="*/ 1074 h 107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84" h="1074">
                    <a:moveTo>
                      <a:pt x="0" y="529"/>
                    </a:moveTo>
                    <a:cubicBezTo>
                      <a:pt x="149" y="265"/>
                      <a:pt x="299" y="1"/>
                      <a:pt x="437" y="1"/>
                    </a:cubicBezTo>
                    <a:cubicBezTo>
                      <a:pt x="575" y="1"/>
                      <a:pt x="702" y="350"/>
                      <a:pt x="830" y="529"/>
                    </a:cubicBezTo>
                    <a:cubicBezTo>
                      <a:pt x="958" y="708"/>
                      <a:pt x="1076" y="1072"/>
                      <a:pt x="1208" y="1073"/>
                    </a:cubicBezTo>
                    <a:cubicBezTo>
                      <a:pt x="1340" y="1074"/>
                      <a:pt x="1483" y="716"/>
                      <a:pt x="1624" y="537"/>
                    </a:cubicBezTo>
                    <a:cubicBezTo>
                      <a:pt x="1765" y="358"/>
                      <a:pt x="1910" y="2"/>
                      <a:pt x="2054" y="1"/>
                    </a:cubicBezTo>
                    <a:cubicBezTo>
                      <a:pt x="2198" y="0"/>
                      <a:pt x="2345" y="353"/>
                      <a:pt x="2490" y="529"/>
                    </a:cubicBezTo>
                    <a:cubicBezTo>
                      <a:pt x="2636" y="705"/>
                      <a:pt x="2778" y="1060"/>
                      <a:pt x="2927" y="1057"/>
                    </a:cubicBezTo>
                    <a:cubicBezTo>
                      <a:pt x="3076" y="1054"/>
                      <a:pt x="3289" y="626"/>
                      <a:pt x="3384" y="513"/>
                    </a:cubicBezTo>
                  </a:path>
                </a:pathLst>
              </a:custGeom>
              <a:pattFill prst="ltVert">
                <a:fgClr>
                  <a:srgbClr val="0000FF"/>
                </a:fgClr>
                <a:bgClr>
                  <a:schemeClr val="accent2"/>
                </a:bgClr>
              </a:pattFill>
              <a:ln w="38100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0495" name="Freeform 38" descr="深色上对角线"/>
              <p:cNvSpPr>
                <a:spLocks/>
              </p:cNvSpPr>
              <p:nvPr/>
            </p:nvSpPr>
            <p:spPr bwMode="auto">
              <a:xfrm>
                <a:off x="2833" y="3486"/>
                <a:ext cx="2115" cy="415"/>
              </a:xfrm>
              <a:custGeom>
                <a:avLst/>
                <a:gdLst>
                  <a:gd name="T0" fmla="*/ 1 w 3696"/>
                  <a:gd name="T1" fmla="*/ 4 h 678"/>
                  <a:gd name="T2" fmla="*/ 1 w 3696"/>
                  <a:gd name="T3" fmla="*/ 8 h 678"/>
                  <a:gd name="T4" fmla="*/ 6 w 3696"/>
                  <a:gd name="T5" fmla="*/ 4 h 678"/>
                  <a:gd name="T6" fmla="*/ 13 w 3696"/>
                  <a:gd name="T7" fmla="*/ 1 h 678"/>
                  <a:gd name="T8" fmla="*/ 12 w 3696"/>
                  <a:gd name="T9" fmla="*/ 4 h 678"/>
                  <a:gd name="T10" fmla="*/ 11 w 3696"/>
                  <a:gd name="T11" fmla="*/ 8 h 678"/>
                  <a:gd name="T12" fmla="*/ 17 w 3696"/>
                  <a:gd name="T13" fmla="*/ 4 h 678"/>
                  <a:gd name="T14" fmla="*/ 23 w 3696"/>
                  <a:gd name="T15" fmla="*/ 1 h 678"/>
                  <a:gd name="T16" fmla="*/ 23 w 3696"/>
                  <a:gd name="T17" fmla="*/ 4 h 67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696"/>
                  <a:gd name="T28" fmla="*/ 0 h 678"/>
                  <a:gd name="T29" fmla="*/ 3696 w 3696"/>
                  <a:gd name="T30" fmla="*/ 678 h 67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696" h="678">
                    <a:moveTo>
                      <a:pt x="203" y="361"/>
                    </a:moveTo>
                    <a:cubicBezTo>
                      <a:pt x="191" y="413"/>
                      <a:pt x="0" y="675"/>
                      <a:pt x="131" y="675"/>
                    </a:cubicBezTo>
                    <a:cubicBezTo>
                      <a:pt x="262" y="675"/>
                      <a:pt x="700" y="473"/>
                      <a:pt x="992" y="361"/>
                    </a:cubicBezTo>
                    <a:cubicBezTo>
                      <a:pt x="1284" y="249"/>
                      <a:pt x="1750" y="6"/>
                      <a:pt x="1883" y="3"/>
                    </a:cubicBezTo>
                    <a:cubicBezTo>
                      <a:pt x="2016" y="0"/>
                      <a:pt x="1819" y="233"/>
                      <a:pt x="1789" y="345"/>
                    </a:cubicBezTo>
                    <a:cubicBezTo>
                      <a:pt x="1759" y="457"/>
                      <a:pt x="1561" y="672"/>
                      <a:pt x="1703" y="675"/>
                    </a:cubicBezTo>
                    <a:cubicBezTo>
                      <a:pt x="1845" y="678"/>
                      <a:pt x="2331" y="472"/>
                      <a:pt x="2640" y="361"/>
                    </a:cubicBezTo>
                    <a:cubicBezTo>
                      <a:pt x="2949" y="250"/>
                      <a:pt x="3418" y="11"/>
                      <a:pt x="3557" y="9"/>
                    </a:cubicBezTo>
                    <a:cubicBezTo>
                      <a:pt x="3696" y="7"/>
                      <a:pt x="3490" y="280"/>
                      <a:pt x="3473" y="351"/>
                    </a:cubicBezTo>
                  </a:path>
                </a:pathLst>
              </a:custGeom>
              <a:pattFill prst="dkUpDiag">
                <a:fgClr>
                  <a:srgbClr val="FF33CC"/>
                </a:fgClr>
                <a:bgClr>
                  <a:schemeClr val="bg1"/>
                </a:bgClr>
              </a:pattFill>
              <a:ln w="381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0499" name="Line 42"/>
              <p:cNvSpPr>
                <a:spLocks noChangeShapeType="1"/>
              </p:cNvSpPr>
              <p:nvPr/>
            </p:nvSpPr>
            <p:spPr bwMode="auto">
              <a:xfrm flipV="1">
                <a:off x="2954" y="3706"/>
                <a:ext cx="2297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4598" name="Line 45"/>
              <p:cNvSpPr>
                <a:spLocks noChangeShapeType="1"/>
              </p:cNvSpPr>
              <p:nvPr/>
            </p:nvSpPr>
            <p:spPr bwMode="auto">
              <a:xfrm>
                <a:off x="4150" y="3294"/>
                <a:ext cx="45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1" hangingPunct="1">
                  <a:spcBef>
                    <a:spcPct val="50000"/>
                  </a:spcBef>
                  <a:defRPr/>
                </a:pPr>
                <a:endParaRPr lang="zh-CN" altLang="en-US" sz="2800">
                  <a:ln>
                    <a:solidFill>
                      <a:sysClr val="windowText" lastClr="000000"/>
                    </a:solidFill>
                  </a:ln>
                  <a:solidFill>
                    <a:srgbClr val="3333CC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7258050" y="4766829"/>
                  <a:ext cx="522514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8050" y="4766829"/>
                  <a:ext cx="522514" cy="57547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10941116" y="5257110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1116" y="5257110"/>
                  <a:ext cx="48571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6845977" y="5855864"/>
                  <a:ext cx="555858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977" y="5855864"/>
                  <a:ext cx="555858" cy="5754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9708583" y="4586074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8583" y="4586074"/>
                  <a:ext cx="499944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/>
                <p:cNvSpPr/>
                <p:nvPr/>
              </p:nvSpPr>
              <p:spPr>
                <a:xfrm>
                  <a:off x="7281808" y="5406047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矩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1808" y="5406047"/>
                  <a:ext cx="53489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对话气泡: 矩形 3"/>
          <p:cNvSpPr/>
          <p:nvPr/>
        </p:nvSpPr>
        <p:spPr>
          <a:xfrm>
            <a:off x="8807946" y="2897592"/>
            <a:ext cx="2680792" cy="976072"/>
          </a:xfrm>
          <a:prstGeom prst="wedgeRectCallout">
            <a:avLst>
              <a:gd name="adj1" fmla="val -64771"/>
              <a:gd name="adj2" fmla="val 43446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形成机械波的两个必要的条件</a:t>
            </a:r>
          </a:p>
        </p:txBody>
      </p:sp>
      <p:sp>
        <p:nvSpPr>
          <p:cNvPr id="7" name="右大括号 6"/>
          <p:cNvSpPr/>
          <p:nvPr/>
        </p:nvSpPr>
        <p:spPr>
          <a:xfrm>
            <a:off x="7971678" y="3385628"/>
            <a:ext cx="211424" cy="824424"/>
          </a:xfrm>
          <a:prstGeom prst="rightBrace">
            <a:avLst>
              <a:gd name="adj1" fmla="val 26714"/>
              <a:gd name="adj2" fmla="val 5188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06414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10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1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1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3" grpId="0"/>
      <p:bldP spid="101392" grpId="0"/>
      <p:bldP spid="101394" grpId="0"/>
      <p:bldP spid="101397" grpId="0"/>
      <p:bldP spid="101400" grpId="0"/>
      <p:bldP spid="101401" grpId="0" animBg="1"/>
      <p:bldP spid="4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ChangeArrowheads="1"/>
          </p:cNvSpPr>
          <p:nvPr/>
        </p:nvSpPr>
        <p:spPr bwMode="auto">
          <a:xfrm>
            <a:off x="1919288" y="549275"/>
            <a:ext cx="2952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一、惠更斯原理</a:t>
            </a:r>
          </a:p>
        </p:txBody>
      </p:sp>
      <p:sp>
        <p:nvSpPr>
          <p:cNvPr id="149507" name="Rectangle 3" descr="羊皮纸"/>
          <p:cNvSpPr>
            <a:spLocks noChangeArrowheads="1"/>
          </p:cNvSpPr>
          <p:nvPr/>
        </p:nvSpPr>
        <p:spPr bwMode="auto">
          <a:xfrm>
            <a:off x="1919288" y="1290911"/>
            <a:ext cx="7302790" cy="2246769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1325" indent="-441325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惠更斯原理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：波面上任一点都可看作是新的子波（次波）源，所有子波源均向外发出子波，各个子波所形成的包络面，就是下一时刻新的波阵面。</a:t>
            </a:r>
          </a:p>
        </p:txBody>
      </p:sp>
      <p:pic>
        <p:nvPicPr>
          <p:cNvPr id="110597" name="Picture 77" descr="惠更斯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595" y="1087884"/>
            <a:ext cx="2035769" cy="2449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7059752" y="3452687"/>
            <a:ext cx="2302960" cy="2578167"/>
            <a:chOff x="7059752" y="3452687"/>
            <a:chExt cx="2302960" cy="2578167"/>
          </a:xfrm>
        </p:grpSpPr>
        <p:grpSp>
          <p:nvGrpSpPr>
            <p:cNvPr id="110607" name="Group 30"/>
            <p:cNvGrpSpPr>
              <a:grpSpLocks/>
            </p:cNvGrpSpPr>
            <p:nvPr/>
          </p:nvGrpSpPr>
          <p:grpSpPr bwMode="auto">
            <a:xfrm>
              <a:off x="7059752" y="3665390"/>
              <a:ext cx="2244494" cy="2365464"/>
              <a:chOff x="3878" y="2640"/>
              <a:chExt cx="1380" cy="1378"/>
            </a:xfrm>
          </p:grpSpPr>
          <p:sp>
            <p:nvSpPr>
              <p:cNvPr id="110633" name="Oval 37"/>
              <p:cNvSpPr>
                <a:spLocks noChangeArrowheads="1"/>
              </p:cNvSpPr>
              <p:nvPr/>
            </p:nvSpPr>
            <p:spPr bwMode="auto">
              <a:xfrm>
                <a:off x="4264" y="3010"/>
                <a:ext cx="631" cy="631"/>
              </a:xfrm>
              <a:prstGeom prst="ellips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0634" name="Oval 38"/>
              <p:cNvSpPr>
                <a:spLocks noChangeArrowheads="1"/>
              </p:cNvSpPr>
              <p:nvPr/>
            </p:nvSpPr>
            <p:spPr bwMode="auto">
              <a:xfrm>
                <a:off x="3878" y="2640"/>
                <a:ext cx="1380" cy="1378"/>
              </a:xfrm>
              <a:prstGeom prst="ellips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0635" name="Line 39"/>
              <p:cNvSpPr>
                <a:spLocks noChangeShapeType="1"/>
              </p:cNvSpPr>
              <p:nvPr/>
            </p:nvSpPr>
            <p:spPr bwMode="auto">
              <a:xfrm>
                <a:off x="4577" y="3339"/>
                <a:ext cx="182" cy="226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 type="none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0636" name="Line 40"/>
              <p:cNvSpPr>
                <a:spLocks noChangeShapeType="1"/>
              </p:cNvSpPr>
              <p:nvPr/>
            </p:nvSpPr>
            <p:spPr bwMode="auto">
              <a:xfrm>
                <a:off x="4573" y="3333"/>
                <a:ext cx="669" cy="36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 type="none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110637" name="Group 41"/>
              <p:cNvGrpSpPr>
                <a:grpSpLocks/>
              </p:cNvGrpSpPr>
              <p:nvPr/>
            </p:nvGrpSpPr>
            <p:grpSpPr bwMode="auto">
              <a:xfrm>
                <a:off x="3910" y="2661"/>
                <a:ext cx="1329" cy="1325"/>
                <a:chOff x="3910" y="2589"/>
                <a:chExt cx="1329" cy="1325"/>
              </a:xfrm>
            </p:grpSpPr>
            <p:sp>
              <p:nvSpPr>
                <p:cNvPr id="110639" name="Arc 42"/>
                <p:cNvSpPr>
                  <a:spLocks/>
                </p:cNvSpPr>
                <p:nvPr/>
              </p:nvSpPr>
              <p:spPr bwMode="auto">
                <a:xfrm rot="7543660" flipH="1">
                  <a:off x="4292" y="2557"/>
                  <a:ext cx="624" cy="687"/>
                </a:xfrm>
                <a:custGeom>
                  <a:avLst/>
                  <a:gdLst>
                    <a:gd name="T0" fmla="*/ 0 w 41147"/>
                    <a:gd name="T1" fmla="*/ 0 h 43200"/>
                    <a:gd name="T2" fmla="*/ 0 w 41147"/>
                    <a:gd name="T3" fmla="*/ 0 h 43200"/>
                    <a:gd name="T4" fmla="*/ 0 w 41147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1147"/>
                    <a:gd name="T10" fmla="*/ 0 h 43200"/>
                    <a:gd name="T11" fmla="*/ 41147 w 41147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147" h="43200" fill="none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</a:path>
                    <a:path w="41147" h="43200" stroke="0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  <a:lnTo>
                        <a:pt x="19547" y="21600"/>
                      </a:lnTo>
                      <a:lnTo>
                        <a:pt x="1954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0640" name="Arc 43"/>
                <p:cNvSpPr>
                  <a:spLocks/>
                </p:cNvSpPr>
                <p:nvPr/>
              </p:nvSpPr>
              <p:spPr bwMode="auto">
                <a:xfrm rot="14961412" flipH="1">
                  <a:off x="4539" y="3121"/>
                  <a:ext cx="624" cy="687"/>
                </a:xfrm>
                <a:custGeom>
                  <a:avLst/>
                  <a:gdLst>
                    <a:gd name="T0" fmla="*/ 0 w 41147"/>
                    <a:gd name="T1" fmla="*/ 0 h 43200"/>
                    <a:gd name="T2" fmla="*/ 0 w 41147"/>
                    <a:gd name="T3" fmla="*/ 0 h 43200"/>
                    <a:gd name="T4" fmla="*/ 0 w 41147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1147"/>
                    <a:gd name="T10" fmla="*/ 0 h 43200"/>
                    <a:gd name="T11" fmla="*/ 41147 w 41147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147" h="43200" fill="none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</a:path>
                    <a:path w="41147" h="43200" stroke="0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  <a:lnTo>
                        <a:pt x="19547" y="21600"/>
                      </a:lnTo>
                      <a:lnTo>
                        <a:pt x="1954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0641" name="Arc 44"/>
                <p:cNvSpPr>
                  <a:spLocks/>
                </p:cNvSpPr>
                <p:nvPr/>
              </p:nvSpPr>
              <p:spPr bwMode="auto">
                <a:xfrm rot="561731" flipH="1">
                  <a:off x="3923" y="3053"/>
                  <a:ext cx="624" cy="686"/>
                </a:xfrm>
                <a:custGeom>
                  <a:avLst/>
                  <a:gdLst>
                    <a:gd name="T0" fmla="*/ 0 w 41147"/>
                    <a:gd name="T1" fmla="*/ 0 h 43200"/>
                    <a:gd name="T2" fmla="*/ 0 w 41147"/>
                    <a:gd name="T3" fmla="*/ 0 h 43200"/>
                    <a:gd name="T4" fmla="*/ 0 w 41147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1147"/>
                    <a:gd name="T10" fmla="*/ 0 h 43200"/>
                    <a:gd name="T11" fmla="*/ 41147 w 41147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147" h="43200" fill="none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</a:path>
                    <a:path w="41147" h="43200" stroke="0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  <a:lnTo>
                        <a:pt x="19547" y="21600"/>
                      </a:lnTo>
                      <a:lnTo>
                        <a:pt x="1954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0642" name="Arc 45"/>
                <p:cNvSpPr>
                  <a:spLocks/>
                </p:cNvSpPr>
                <p:nvPr/>
              </p:nvSpPr>
              <p:spPr bwMode="auto">
                <a:xfrm rot="20013391" flipH="1">
                  <a:off x="4076" y="3213"/>
                  <a:ext cx="624" cy="687"/>
                </a:xfrm>
                <a:custGeom>
                  <a:avLst/>
                  <a:gdLst>
                    <a:gd name="T0" fmla="*/ 0 w 41147"/>
                    <a:gd name="T1" fmla="*/ 0 h 43200"/>
                    <a:gd name="T2" fmla="*/ 0 w 41147"/>
                    <a:gd name="T3" fmla="*/ 0 h 43200"/>
                    <a:gd name="T4" fmla="*/ 0 w 41147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1147"/>
                    <a:gd name="T10" fmla="*/ 0 h 43200"/>
                    <a:gd name="T11" fmla="*/ 41147 w 41147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147" h="43200" fill="none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</a:path>
                    <a:path w="41147" h="43200" stroke="0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  <a:lnTo>
                        <a:pt x="19547" y="21600"/>
                      </a:lnTo>
                      <a:lnTo>
                        <a:pt x="1954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0643" name="Arc 46"/>
                <p:cNvSpPr>
                  <a:spLocks/>
                </p:cNvSpPr>
                <p:nvPr/>
              </p:nvSpPr>
              <p:spPr bwMode="auto">
                <a:xfrm rot="2685447" flipH="1">
                  <a:off x="3910" y="2836"/>
                  <a:ext cx="624" cy="686"/>
                </a:xfrm>
                <a:custGeom>
                  <a:avLst/>
                  <a:gdLst>
                    <a:gd name="T0" fmla="*/ 0 w 41147"/>
                    <a:gd name="T1" fmla="*/ 0 h 43200"/>
                    <a:gd name="T2" fmla="*/ 0 w 41147"/>
                    <a:gd name="T3" fmla="*/ 0 h 43200"/>
                    <a:gd name="T4" fmla="*/ 0 w 41147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1147"/>
                    <a:gd name="T10" fmla="*/ 0 h 43200"/>
                    <a:gd name="T11" fmla="*/ 41147 w 41147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147" h="43200" fill="none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</a:path>
                    <a:path w="41147" h="43200" stroke="0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  <a:lnTo>
                        <a:pt x="19547" y="21600"/>
                      </a:lnTo>
                      <a:lnTo>
                        <a:pt x="1954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0644" name="Arc 47"/>
                <p:cNvSpPr>
                  <a:spLocks/>
                </p:cNvSpPr>
                <p:nvPr/>
              </p:nvSpPr>
              <p:spPr bwMode="auto">
                <a:xfrm rot="9854458" flipH="1">
                  <a:off x="4504" y="2653"/>
                  <a:ext cx="624" cy="686"/>
                </a:xfrm>
                <a:custGeom>
                  <a:avLst/>
                  <a:gdLst>
                    <a:gd name="T0" fmla="*/ 0 w 41147"/>
                    <a:gd name="T1" fmla="*/ 0 h 43200"/>
                    <a:gd name="T2" fmla="*/ 0 w 41147"/>
                    <a:gd name="T3" fmla="*/ 0 h 43200"/>
                    <a:gd name="T4" fmla="*/ 0 w 41147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1147"/>
                    <a:gd name="T10" fmla="*/ 0 h 43200"/>
                    <a:gd name="T11" fmla="*/ 41147 w 41147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147" h="43200" fill="none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</a:path>
                    <a:path w="41147" h="43200" stroke="0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  <a:lnTo>
                        <a:pt x="19547" y="21600"/>
                      </a:lnTo>
                      <a:lnTo>
                        <a:pt x="1954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0645" name="Arc 48"/>
                <p:cNvSpPr>
                  <a:spLocks/>
                </p:cNvSpPr>
                <p:nvPr/>
              </p:nvSpPr>
              <p:spPr bwMode="auto">
                <a:xfrm rot="12831138" flipH="1">
                  <a:off x="4615" y="2919"/>
                  <a:ext cx="624" cy="686"/>
                </a:xfrm>
                <a:custGeom>
                  <a:avLst/>
                  <a:gdLst>
                    <a:gd name="T0" fmla="*/ 0 w 41147"/>
                    <a:gd name="T1" fmla="*/ 0 h 43200"/>
                    <a:gd name="T2" fmla="*/ 0 w 41147"/>
                    <a:gd name="T3" fmla="*/ 0 h 43200"/>
                    <a:gd name="T4" fmla="*/ 0 w 41147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1147"/>
                    <a:gd name="T10" fmla="*/ 0 h 43200"/>
                    <a:gd name="T11" fmla="*/ 41147 w 41147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147" h="43200" fill="none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</a:path>
                    <a:path w="41147" h="43200" stroke="0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  <a:lnTo>
                        <a:pt x="19547" y="21600"/>
                      </a:lnTo>
                      <a:lnTo>
                        <a:pt x="1954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0646" name="Arc 49"/>
                <p:cNvSpPr>
                  <a:spLocks/>
                </p:cNvSpPr>
                <p:nvPr/>
              </p:nvSpPr>
              <p:spPr bwMode="auto">
                <a:xfrm rot="17147607" flipH="1">
                  <a:off x="4360" y="3259"/>
                  <a:ext cx="624" cy="686"/>
                </a:xfrm>
                <a:custGeom>
                  <a:avLst/>
                  <a:gdLst>
                    <a:gd name="T0" fmla="*/ 0 w 41147"/>
                    <a:gd name="T1" fmla="*/ 0 h 43200"/>
                    <a:gd name="T2" fmla="*/ 0 w 41147"/>
                    <a:gd name="T3" fmla="*/ 0 h 43200"/>
                    <a:gd name="T4" fmla="*/ 0 w 41147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1147"/>
                    <a:gd name="T10" fmla="*/ 0 h 43200"/>
                    <a:gd name="T11" fmla="*/ 41147 w 41147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147" h="43200" fill="none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</a:path>
                    <a:path w="41147" h="43200" stroke="0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  <a:lnTo>
                        <a:pt x="19547" y="21600"/>
                      </a:lnTo>
                      <a:lnTo>
                        <a:pt x="1954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0647" name="Arc 50"/>
                <p:cNvSpPr>
                  <a:spLocks/>
                </p:cNvSpPr>
                <p:nvPr/>
              </p:nvSpPr>
              <p:spPr bwMode="auto">
                <a:xfrm rot="5512661" flipH="1">
                  <a:off x="4096" y="2598"/>
                  <a:ext cx="624" cy="683"/>
                </a:xfrm>
                <a:custGeom>
                  <a:avLst/>
                  <a:gdLst>
                    <a:gd name="T0" fmla="*/ 0 w 41147"/>
                    <a:gd name="T1" fmla="*/ 0 h 43200"/>
                    <a:gd name="T2" fmla="*/ 0 w 41147"/>
                    <a:gd name="T3" fmla="*/ 0 h 43200"/>
                    <a:gd name="T4" fmla="*/ 0 w 41147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1147"/>
                    <a:gd name="T10" fmla="*/ 0 h 43200"/>
                    <a:gd name="T11" fmla="*/ 41147 w 41147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147" h="43200" fill="none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</a:path>
                    <a:path w="41147" h="43200" stroke="0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  <a:lnTo>
                        <a:pt x="19547" y="21600"/>
                      </a:lnTo>
                      <a:lnTo>
                        <a:pt x="1954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110638" name="Oval 51"/>
              <p:cNvSpPr>
                <a:spLocks noChangeAspect="1" noChangeArrowheads="1"/>
              </p:cNvSpPr>
              <p:nvPr/>
            </p:nvSpPr>
            <p:spPr bwMode="auto">
              <a:xfrm>
                <a:off x="4555" y="3309"/>
                <a:ext cx="45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8083165" y="4270519"/>
                  <a:ext cx="61792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3165" y="4270519"/>
                  <a:ext cx="617925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8700149" y="3452687"/>
                  <a:ext cx="6261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0149" y="3452687"/>
                  <a:ext cx="62619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/>
                <p:cNvSpPr/>
                <p:nvPr/>
              </p:nvSpPr>
              <p:spPr>
                <a:xfrm>
                  <a:off x="7867657" y="4864796"/>
                  <a:ext cx="66601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7657" y="4864796"/>
                  <a:ext cx="666016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/>
                <p:cNvSpPr/>
                <p:nvPr/>
              </p:nvSpPr>
              <p:spPr>
                <a:xfrm>
                  <a:off x="8688425" y="4818497"/>
                  <a:ext cx="67428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矩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8425" y="4818497"/>
                  <a:ext cx="674287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7734177" y="4619832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177" y="4619832"/>
                  <a:ext cx="53489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组合 1"/>
          <p:cNvGrpSpPr/>
          <p:nvPr/>
        </p:nvGrpSpPr>
        <p:grpSpPr>
          <a:xfrm>
            <a:off x="2714522" y="3371418"/>
            <a:ext cx="2942221" cy="2881312"/>
            <a:chOff x="2714522" y="3371418"/>
            <a:chExt cx="2942221" cy="2881312"/>
          </a:xfrm>
        </p:grpSpPr>
        <p:grpSp>
          <p:nvGrpSpPr>
            <p:cNvPr id="110608" name="Group 52"/>
            <p:cNvGrpSpPr>
              <a:grpSpLocks/>
            </p:cNvGrpSpPr>
            <p:nvPr/>
          </p:nvGrpSpPr>
          <p:grpSpPr bwMode="auto">
            <a:xfrm>
              <a:off x="2714522" y="3371418"/>
              <a:ext cx="2453327" cy="2881312"/>
              <a:chOff x="2336" y="2614"/>
              <a:chExt cx="1361" cy="1587"/>
            </a:xfrm>
          </p:grpSpPr>
          <p:sp>
            <p:nvSpPr>
              <p:cNvPr id="110609" name="Rectangle 53"/>
              <p:cNvSpPr>
                <a:spLocks noChangeArrowheads="1"/>
              </p:cNvSpPr>
              <p:nvPr/>
            </p:nvSpPr>
            <p:spPr bwMode="auto">
              <a:xfrm>
                <a:off x="2336" y="2614"/>
                <a:ext cx="1361" cy="1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110610" name="Group 54"/>
              <p:cNvGrpSpPr>
                <a:grpSpLocks/>
              </p:cNvGrpSpPr>
              <p:nvPr/>
            </p:nvGrpSpPr>
            <p:grpSpPr bwMode="auto">
              <a:xfrm>
                <a:off x="2608" y="2789"/>
                <a:ext cx="528" cy="1301"/>
                <a:chOff x="2608" y="2789"/>
                <a:chExt cx="528" cy="1301"/>
              </a:xfrm>
            </p:grpSpPr>
            <p:grpSp>
              <p:nvGrpSpPr>
                <p:cNvPr id="110611" name="Group 59"/>
                <p:cNvGrpSpPr>
                  <a:grpSpLocks/>
                </p:cNvGrpSpPr>
                <p:nvPr/>
              </p:nvGrpSpPr>
              <p:grpSpPr bwMode="auto">
                <a:xfrm>
                  <a:off x="2608" y="3009"/>
                  <a:ext cx="276" cy="795"/>
                  <a:chOff x="2900" y="2979"/>
                  <a:chExt cx="276" cy="795"/>
                </a:xfrm>
              </p:grpSpPr>
              <p:sp>
                <p:nvSpPr>
                  <p:cNvPr id="110623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2900" y="2979"/>
                    <a:ext cx="277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FF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10624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2900" y="3377"/>
                    <a:ext cx="277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FF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10625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2900" y="3586"/>
                    <a:ext cx="277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FF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10626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2900" y="3774"/>
                    <a:ext cx="277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FF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10627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2900" y="3184"/>
                    <a:ext cx="277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FF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110612" name="Line 66"/>
                <p:cNvSpPr>
                  <a:spLocks noChangeShapeType="1"/>
                </p:cNvSpPr>
                <p:nvPr/>
              </p:nvSpPr>
              <p:spPr bwMode="auto">
                <a:xfrm>
                  <a:off x="2896" y="3390"/>
                  <a:ext cx="240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0613" name="Line 67"/>
                <p:cNvSpPr>
                  <a:spLocks noChangeShapeType="1"/>
                </p:cNvSpPr>
                <p:nvPr/>
              </p:nvSpPr>
              <p:spPr bwMode="auto">
                <a:xfrm>
                  <a:off x="3131" y="2793"/>
                  <a:ext cx="0" cy="1290"/>
                </a:xfrm>
                <a:prstGeom prst="line">
                  <a:avLst/>
                </a:prstGeom>
                <a:noFill/>
                <a:ln w="381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0614" name="Line 68"/>
                <p:cNvSpPr>
                  <a:spLocks noChangeShapeType="1"/>
                </p:cNvSpPr>
                <p:nvPr/>
              </p:nvSpPr>
              <p:spPr bwMode="auto">
                <a:xfrm>
                  <a:off x="2908" y="2793"/>
                  <a:ext cx="0" cy="1290"/>
                </a:xfrm>
                <a:prstGeom prst="line">
                  <a:avLst/>
                </a:prstGeom>
                <a:noFill/>
                <a:ln w="381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grpSp>
              <p:nvGrpSpPr>
                <p:cNvPr id="110615" name="Group 69"/>
                <p:cNvGrpSpPr>
                  <a:grpSpLocks/>
                </p:cNvGrpSpPr>
                <p:nvPr/>
              </p:nvGrpSpPr>
              <p:grpSpPr bwMode="auto">
                <a:xfrm>
                  <a:off x="2918" y="2789"/>
                  <a:ext cx="207" cy="1301"/>
                  <a:chOff x="2360" y="2744"/>
                  <a:chExt cx="207" cy="1301"/>
                </a:xfrm>
              </p:grpSpPr>
              <p:sp>
                <p:nvSpPr>
                  <p:cNvPr id="110616" name="Arc 70"/>
                  <p:cNvSpPr>
                    <a:spLocks/>
                  </p:cNvSpPr>
                  <p:nvPr/>
                </p:nvSpPr>
                <p:spPr bwMode="auto">
                  <a:xfrm>
                    <a:off x="2362" y="2744"/>
                    <a:ext cx="207" cy="266"/>
                  </a:xfrm>
                  <a:custGeom>
                    <a:avLst/>
                    <a:gdLst>
                      <a:gd name="T0" fmla="*/ 0 w 21987"/>
                      <a:gd name="T1" fmla="*/ 0 h 28433"/>
                      <a:gd name="T2" fmla="*/ 0 w 21987"/>
                      <a:gd name="T3" fmla="*/ 0 h 28433"/>
                      <a:gd name="T4" fmla="*/ 0 w 21987"/>
                      <a:gd name="T5" fmla="*/ 0 h 28433"/>
                      <a:gd name="T6" fmla="*/ 0 60000 65536"/>
                      <a:gd name="T7" fmla="*/ 0 60000 65536"/>
                      <a:gd name="T8" fmla="*/ 0 60000 65536"/>
                      <a:gd name="T9" fmla="*/ 0 w 21987"/>
                      <a:gd name="T10" fmla="*/ 0 h 28433"/>
                      <a:gd name="T11" fmla="*/ 21987 w 21987"/>
                      <a:gd name="T12" fmla="*/ 28433 h 2843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987" h="28433" fill="none" extrusionOk="0">
                        <a:moveTo>
                          <a:pt x="20877" y="0"/>
                        </a:moveTo>
                        <a:cubicBezTo>
                          <a:pt x="21612" y="2203"/>
                          <a:pt x="21987" y="4510"/>
                          <a:pt x="21987" y="6833"/>
                        </a:cubicBezTo>
                        <a:cubicBezTo>
                          <a:pt x="21987" y="18762"/>
                          <a:pt x="12316" y="28433"/>
                          <a:pt x="387" y="28433"/>
                        </a:cubicBezTo>
                        <a:cubicBezTo>
                          <a:pt x="257" y="28433"/>
                          <a:pt x="128" y="28431"/>
                          <a:pt x="0" y="28429"/>
                        </a:cubicBezTo>
                      </a:path>
                      <a:path w="21987" h="28433" stroke="0" extrusionOk="0">
                        <a:moveTo>
                          <a:pt x="20877" y="0"/>
                        </a:moveTo>
                        <a:cubicBezTo>
                          <a:pt x="21612" y="2203"/>
                          <a:pt x="21987" y="4510"/>
                          <a:pt x="21987" y="6833"/>
                        </a:cubicBezTo>
                        <a:cubicBezTo>
                          <a:pt x="21987" y="18762"/>
                          <a:pt x="12316" y="28433"/>
                          <a:pt x="387" y="28433"/>
                        </a:cubicBezTo>
                        <a:cubicBezTo>
                          <a:pt x="257" y="28433"/>
                          <a:pt x="128" y="28431"/>
                          <a:pt x="0" y="28429"/>
                        </a:cubicBezTo>
                        <a:lnTo>
                          <a:pt x="387" y="6833"/>
                        </a:lnTo>
                        <a:lnTo>
                          <a:pt x="20877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10617" name="Arc 71"/>
                  <p:cNvSpPr>
                    <a:spLocks/>
                  </p:cNvSpPr>
                  <p:nvPr/>
                </p:nvSpPr>
                <p:spPr bwMode="auto">
                  <a:xfrm>
                    <a:off x="2363" y="2786"/>
                    <a:ext cx="207" cy="404"/>
                  </a:xfrm>
                  <a:custGeom>
                    <a:avLst/>
                    <a:gdLst>
                      <a:gd name="T0" fmla="*/ 0 w 21987"/>
                      <a:gd name="T1" fmla="*/ 0 h 43200"/>
                      <a:gd name="T2" fmla="*/ 0 w 21987"/>
                      <a:gd name="T3" fmla="*/ 0 h 43200"/>
                      <a:gd name="T4" fmla="*/ 0 w 21987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21987"/>
                      <a:gd name="T10" fmla="*/ 0 h 43200"/>
                      <a:gd name="T11" fmla="*/ 21987 w 21987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987" h="43200" fill="none" extrusionOk="0">
                        <a:moveTo>
                          <a:pt x="386" y="0"/>
                        </a:moveTo>
                        <a:cubicBezTo>
                          <a:pt x="12316" y="0"/>
                          <a:pt x="21987" y="9670"/>
                          <a:pt x="21987" y="21600"/>
                        </a:cubicBezTo>
                        <a:cubicBezTo>
                          <a:pt x="21987" y="33529"/>
                          <a:pt x="12316" y="43200"/>
                          <a:pt x="387" y="43200"/>
                        </a:cubicBezTo>
                        <a:cubicBezTo>
                          <a:pt x="257" y="43200"/>
                          <a:pt x="128" y="43198"/>
                          <a:pt x="0" y="43196"/>
                        </a:cubicBezTo>
                      </a:path>
                      <a:path w="21987" h="43200" stroke="0" extrusionOk="0">
                        <a:moveTo>
                          <a:pt x="386" y="0"/>
                        </a:moveTo>
                        <a:cubicBezTo>
                          <a:pt x="12316" y="0"/>
                          <a:pt x="21987" y="9670"/>
                          <a:pt x="21987" y="21600"/>
                        </a:cubicBezTo>
                        <a:cubicBezTo>
                          <a:pt x="21987" y="33529"/>
                          <a:pt x="12316" y="43200"/>
                          <a:pt x="387" y="43200"/>
                        </a:cubicBezTo>
                        <a:cubicBezTo>
                          <a:pt x="257" y="43200"/>
                          <a:pt x="128" y="43198"/>
                          <a:pt x="0" y="43196"/>
                        </a:cubicBezTo>
                        <a:lnTo>
                          <a:pt x="387" y="21600"/>
                        </a:lnTo>
                        <a:lnTo>
                          <a:pt x="38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10618" name="Arc 72"/>
                  <p:cNvSpPr>
                    <a:spLocks/>
                  </p:cNvSpPr>
                  <p:nvPr/>
                </p:nvSpPr>
                <p:spPr bwMode="auto">
                  <a:xfrm>
                    <a:off x="2362" y="3012"/>
                    <a:ext cx="207" cy="404"/>
                  </a:xfrm>
                  <a:custGeom>
                    <a:avLst/>
                    <a:gdLst>
                      <a:gd name="T0" fmla="*/ 0 w 21987"/>
                      <a:gd name="T1" fmla="*/ 0 h 43200"/>
                      <a:gd name="T2" fmla="*/ 0 w 21987"/>
                      <a:gd name="T3" fmla="*/ 0 h 43200"/>
                      <a:gd name="T4" fmla="*/ 0 w 21987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21987"/>
                      <a:gd name="T10" fmla="*/ 0 h 43200"/>
                      <a:gd name="T11" fmla="*/ 21987 w 21987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987" h="43200" fill="none" extrusionOk="0">
                        <a:moveTo>
                          <a:pt x="386" y="0"/>
                        </a:moveTo>
                        <a:cubicBezTo>
                          <a:pt x="12316" y="0"/>
                          <a:pt x="21987" y="9670"/>
                          <a:pt x="21987" y="21600"/>
                        </a:cubicBezTo>
                        <a:cubicBezTo>
                          <a:pt x="21987" y="33529"/>
                          <a:pt x="12316" y="43200"/>
                          <a:pt x="387" y="43200"/>
                        </a:cubicBezTo>
                        <a:cubicBezTo>
                          <a:pt x="257" y="43200"/>
                          <a:pt x="128" y="43198"/>
                          <a:pt x="0" y="43196"/>
                        </a:cubicBezTo>
                      </a:path>
                      <a:path w="21987" h="43200" stroke="0" extrusionOk="0">
                        <a:moveTo>
                          <a:pt x="386" y="0"/>
                        </a:moveTo>
                        <a:cubicBezTo>
                          <a:pt x="12316" y="0"/>
                          <a:pt x="21987" y="9670"/>
                          <a:pt x="21987" y="21600"/>
                        </a:cubicBezTo>
                        <a:cubicBezTo>
                          <a:pt x="21987" y="33529"/>
                          <a:pt x="12316" y="43200"/>
                          <a:pt x="387" y="43200"/>
                        </a:cubicBezTo>
                        <a:cubicBezTo>
                          <a:pt x="257" y="43200"/>
                          <a:pt x="128" y="43198"/>
                          <a:pt x="0" y="43196"/>
                        </a:cubicBezTo>
                        <a:lnTo>
                          <a:pt x="387" y="21600"/>
                        </a:lnTo>
                        <a:lnTo>
                          <a:pt x="38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10619" name="Arc 73"/>
                  <p:cNvSpPr>
                    <a:spLocks/>
                  </p:cNvSpPr>
                  <p:nvPr/>
                </p:nvSpPr>
                <p:spPr bwMode="auto">
                  <a:xfrm>
                    <a:off x="2362" y="3188"/>
                    <a:ext cx="207" cy="404"/>
                  </a:xfrm>
                  <a:custGeom>
                    <a:avLst/>
                    <a:gdLst>
                      <a:gd name="T0" fmla="*/ 0 w 21987"/>
                      <a:gd name="T1" fmla="*/ 0 h 43200"/>
                      <a:gd name="T2" fmla="*/ 0 w 21987"/>
                      <a:gd name="T3" fmla="*/ 0 h 43200"/>
                      <a:gd name="T4" fmla="*/ 0 w 21987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21987"/>
                      <a:gd name="T10" fmla="*/ 0 h 43200"/>
                      <a:gd name="T11" fmla="*/ 21987 w 21987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987" h="43200" fill="none" extrusionOk="0">
                        <a:moveTo>
                          <a:pt x="386" y="0"/>
                        </a:moveTo>
                        <a:cubicBezTo>
                          <a:pt x="12316" y="0"/>
                          <a:pt x="21987" y="9670"/>
                          <a:pt x="21987" y="21600"/>
                        </a:cubicBezTo>
                        <a:cubicBezTo>
                          <a:pt x="21987" y="33529"/>
                          <a:pt x="12316" y="43200"/>
                          <a:pt x="387" y="43200"/>
                        </a:cubicBezTo>
                        <a:cubicBezTo>
                          <a:pt x="257" y="43200"/>
                          <a:pt x="128" y="43198"/>
                          <a:pt x="0" y="43196"/>
                        </a:cubicBezTo>
                      </a:path>
                      <a:path w="21987" h="43200" stroke="0" extrusionOk="0">
                        <a:moveTo>
                          <a:pt x="386" y="0"/>
                        </a:moveTo>
                        <a:cubicBezTo>
                          <a:pt x="12316" y="0"/>
                          <a:pt x="21987" y="9670"/>
                          <a:pt x="21987" y="21600"/>
                        </a:cubicBezTo>
                        <a:cubicBezTo>
                          <a:pt x="21987" y="33529"/>
                          <a:pt x="12316" y="43200"/>
                          <a:pt x="387" y="43200"/>
                        </a:cubicBezTo>
                        <a:cubicBezTo>
                          <a:pt x="257" y="43200"/>
                          <a:pt x="128" y="43198"/>
                          <a:pt x="0" y="43196"/>
                        </a:cubicBezTo>
                        <a:lnTo>
                          <a:pt x="387" y="21600"/>
                        </a:lnTo>
                        <a:lnTo>
                          <a:pt x="38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10620" name="Arc 74"/>
                  <p:cNvSpPr>
                    <a:spLocks/>
                  </p:cNvSpPr>
                  <p:nvPr/>
                </p:nvSpPr>
                <p:spPr bwMode="auto">
                  <a:xfrm>
                    <a:off x="2363" y="3415"/>
                    <a:ext cx="207" cy="407"/>
                  </a:xfrm>
                  <a:custGeom>
                    <a:avLst/>
                    <a:gdLst>
                      <a:gd name="T0" fmla="*/ 0 w 21987"/>
                      <a:gd name="T1" fmla="*/ 0 h 43200"/>
                      <a:gd name="T2" fmla="*/ 0 w 21987"/>
                      <a:gd name="T3" fmla="*/ 0 h 43200"/>
                      <a:gd name="T4" fmla="*/ 0 w 21987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21987"/>
                      <a:gd name="T10" fmla="*/ 0 h 43200"/>
                      <a:gd name="T11" fmla="*/ 21987 w 21987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987" h="43200" fill="none" extrusionOk="0">
                        <a:moveTo>
                          <a:pt x="386" y="0"/>
                        </a:moveTo>
                        <a:cubicBezTo>
                          <a:pt x="12316" y="0"/>
                          <a:pt x="21987" y="9670"/>
                          <a:pt x="21987" y="21600"/>
                        </a:cubicBezTo>
                        <a:cubicBezTo>
                          <a:pt x="21987" y="33529"/>
                          <a:pt x="12316" y="43200"/>
                          <a:pt x="387" y="43200"/>
                        </a:cubicBezTo>
                        <a:cubicBezTo>
                          <a:pt x="257" y="43200"/>
                          <a:pt x="128" y="43198"/>
                          <a:pt x="0" y="43196"/>
                        </a:cubicBezTo>
                      </a:path>
                      <a:path w="21987" h="43200" stroke="0" extrusionOk="0">
                        <a:moveTo>
                          <a:pt x="386" y="0"/>
                        </a:moveTo>
                        <a:cubicBezTo>
                          <a:pt x="12316" y="0"/>
                          <a:pt x="21987" y="9670"/>
                          <a:pt x="21987" y="21600"/>
                        </a:cubicBezTo>
                        <a:cubicBezTo>
                          <a:pt x="21987" y="33529"/>
                          <a:pt x="12316" y="43200"/>
                          <a:pt x="387" y="43200"/>
                        </a:cubicBezTo>
                        <a:cubicBezTo>
                          <a:pt x="257" y="43200"/>
                          <a:pt x="128" y="43198"/>
                          <a:pt x="0" y="43196"/>
                        </a:cubicBezTo>
                        <a:lnTo>
                          <a:pt x="387" y="21600"/>
                        </a:lnTo>
                        <a:lnTo>
                          <a:pt x="38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10621" name="Arc 75"/>
                  <p:cNvSpPr>
                    <a:spLocks/>
                  </p:cNvSpPr>
                  <p:nvPr/>
                </p:nvSpPr>
                <p:spPr bwMode="auto">
                  <a:xfrm>
                    <a:off x="2360" y="3593"/>
                    <a:ext cx="207" cy="404"/>
                  </a:xfrm>
                  <a:custGeom>
                    <a:avLst/>
                    <a:gdLst>
                      <a:gd name="T0" fmla="*/ 0 w 21987"/>
                      <a:gd name="T1" fmla="*/ 0 h 43200"/>
                      <a:gd name="T2" fmla="*/ 0 w 21987"/>
                      <a:gd name="T3" fmla="*/ 0 h 43200"/>
                      <a:gd name="T4" fmla="*/ 0 w 21987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21987"/>
                      <a:gd name="T10" fmla="*/ 0 h 43200"/>
                      <a:gd name="T11" fmla="*/ 21987 w 21987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987" h="43200" fill="none" extrusionOk="0">
                        <a:moveTo>
                          <a:pt x="386" y="0"/>
                        </a:moveTo>
                        <a:cubicBezTo>
                          <a:pt x="12316" y="0"/>
                          <a:pt x="21987" y="9670"/>
                          <a:pt x="21987" y="21600"/>
                        </a:cubicBezTo>
                        <a:cubicBezTo>
                          <a:pt x="21987" y="33529"/>
                          <a:pt x="12316" y="43200"/>
                          <a:pt x="387" y="43200"/>
                        </a:cubicBezTo>
                        <a:cubicBezTo>
                          <a:pt x="257" y="43200"/>
                          <a:pt x="128" y="43198"/>
                          <a:pt x="0" y="43196"/>
                        </a:cubicBezTo>
                      </a:path>
                      <a:path w="21987" h="43200" stroke="0" extrusionOk="0">
                        <a:moveTo>
                          <a:pt x="386" y="0"/>
                        </a:moveTo>
                        <a:cubicBezTo>
                          <a:pt x="12316" y="0"/>
                          <a:pt x="21987" y="9670"/>
                          <a:pt x="21987" y="21600"/>
                        </a:cubicBezTo>
                        <a:cubicBezTo>
                          <a:pt x="21987" y="33529"/>
                          <a:pt x="12316" y="43200"/>
                          <a:pt x="387" y="43200"/>
                        </a:cubicBezTo>
                        <a:cubicBezTo>
                          <a:pt x="257" y="43200"/>
                          <a:pt x="128" y="43198"/>
                          <a:pt x="0" y="43196"/>
                        </a:cubicBezTo>
                        <a:lnTo>
                          <a:pt x="387" y="21600"/>
                        </a:lnTo>
                        <a:lnTo>
                          <a:pt x="38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10622" name="Arc 76"/>
                  <p:cNvSpPr>
                    <a:spLocks/>
                  </p:cNvSpPr>
                  <p:nvPr/>
                </p:nvSpPr>
                <p:spPr bwMode="auto">
                  <a:xfrm>
                    <a:off x="2364" y="3816"/>
                    <a:ext cx="203" cy="229"/>
                  </a:xfrm>
                  <a:custGeom>
                    <a:avLst/>
                    <a:gdLst>
                      <a:gd name="T0" fmla="*/ 0 w 21600"/>
                      <a:gd name="T1" fmla="*/ 0 h 24523"/>
                      <a:gd name="T2" fmla="*/ 0 w 21600"/>
                      <a:gd name="T3" fmla="*/ 0 h 24523"/>
                      <a:gd name="T4" fmla="*/ 0 w 21600"/>
                      <a:gd name="T5" fmla="*/ 0 h 2452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4523"/>
                      <a:gd name="T11" fmla="*/ 21600 w 21600"/>
                      <a:gd name="T12" fmla="*/ 24523 h 2452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4523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cubicBezTo>
                          <a:pt x="21600" y="22577"/>
                          <a:pt x="21533" y="23554"/>
                          <a:pt x="21401" y="24523"/>
                        </a:cubicBezTo>
                      </a:path>
                      <a:path w="21600" h="24523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cubicBezTo>
                          <a:pt x="21600" y="22577"/>
                          <a:pt x="21533" y="23554"/>
                          <a:pt x="21401" y="24523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3252608" y="3472561"/>
                  <a:ext cx="61792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608" y="3472561"/>
                  <a:ext cx="617925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/>
                <p:cNvSpPr/>
                <p:nvPr/>
              </p:nvSpPr>
              <p:spPr>
                <a:xfrm>
                  <a:off x="4099051" y="3509587"/>
                  <a:ext cx="6261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9051" y="3509587"/>
                  <a:ext cx="626197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3308189" y="5630721"/>
                  <a:ext cx="4339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8189" y="5630721"/>
                  <a:ext cx="433901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/>
                <p:cNvSpPr/>
                <p:nvPr/>
              </p:nvSpPr>
              <p:spPr>
                <a:xfrm>
                  <a:off x="4160199" y="5564824"/>
                  <a:ext cx="12241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0199" y="5564824"/>
                  <a:ext cx="1224181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4156204" y="4506163"/>
                  <a:ext cx="150053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m:rPr>
                            <m:sty m:val="p"/>
                          </m:rPr>
                          <a:rPr lang="el-GR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6204" y="4506163"/>
                  <a:ext cx="1500539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247763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6" grpId="0"/>
      <p:bldP spid="14950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6"/>
          <p:cNvSpPr>
            <a:spLocks noChangeArrowheads="1"/>
          </p:cNvSpPr>
          <p:nvPr/>
        </p:nvSpPr>
        <p:spPr bwMode="auto">
          <a:xfrm>
            <a:off x="2209800" y="533401"/>
            <a:ext cx="914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FF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800" i="1">
              <a:ea typeface="楷体_GB2312" pitchFamily="49" charset="-122"/>
            </a:endParaRPr>
          </a:p>
        </p:txBody>
      </p:sp>
      <p:sp>
        <p:nvSpPr>
          <p:cNvPr id="6148" name="Rectangle 38"/>
          <p:cNvSpPr>
            <a:spLocks noChangeArrowheads="1"/>
          </p:cNvSpPr>
          <p:nvPr/>
        </p:nvSpPr>
        <p:spPr bwMode="auto">
          <a:xfrm>
            <a:off x="4781550" y="321468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FF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9" name="Rectangle 46"/>
          <p:cNvSpPr>
            <a:spLocks noChangeArrowheads="1"/>
          </p:cNvSpPr>
          <p:nvPr/>
        </p:nvSpPr>
        <p:spPr bwMode="auto">
          <a:xfrm>
            <a:off x="5110163" y="321468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FF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50" name="Rectangle 51"/>
          <p:cNvSpPr>
            <a:spLocks noChangeArrowheads="1"/>
          </p:cNvSpPr>
          <p:nvPr/>
        </p:nvSpPr>
        <p:spPr bwMode="auto">
          <a:xfrm>
            <a:off x="5672138" y="323373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FF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51" name="Rectangle 89"/>
          <p:cNvSpPr>
            <a:spLocks noChangeArrowheads="1"/>
          </p:cNvSpPr>
          <p:nvPr/>
        </p:nvSpPr>
        <p:spPr bwMode="auto">
          <a:xfrm>
            <a:off x="4591050" y="1662114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FF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71817" name="Group 137"/>
          <p:cNvGrpSpPr>
            <a:grpSpLocks/>
          </p:cNvGrpSpPr>
          <p:nvPr/>
        </p:nvGrpSpPr>
        <p:grpSpPr bwMode="auto">
          <a:xfrm>
            <a:off x="4198938" y="1836738"/>
            <a:ext cx="1363662" cy="2030412"/>
            <a:chOff x="1685" y="1157"/>
            <a:chExt cx="859" cy="1279"/>
          </a:xfrm>
        </p:grpSpPr>
        <p:sp>
          <p:nvSpPr>
            <p:cNvPr id="6176" name="Line 98"/>
            <p:cNvSpPr>
              <a:spLocks noChangeShapeType="1"/>
            </p:cNvSpPr>
            <p:nvPr/>
          </p:nvSpPr>
          <p:spPr bwMode="auto">
            <a:xfrm flipV="1">
              <a:off x="1726" y="1824"/>
              <a:ext cx="818" cy="1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7" name="Line 99"/>
            <p:cNvSpPr>
              <a:spLocks noChangeShapeType="1"/>
            </p:cNvSpPr>
            <p:nvPr/>
          </p:nvSpPr>
          <p:spPr bwMode="auto">
            <a:xfrm flipV="1">
              <a:off x="1685" y="1248"/>
              <a:ext cx="571" cy="58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8" name="Line 100"/>
            <p:cNvSpPr>
              <a:spLocks noChangeShapeType="1"/>
            </p:cNvSpPr>
            <p:nvPr/>
          </p:nvSpPr>
          <p:spPr bwMode="auto">
            <a:xfrm>
              <a:off x="1685" y="1836"/>
              <a:ext cx="570" cy="56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9" name="Line 101"/>
            <p:cNvSpPr>
              <a:spLocks noChangeShapeType="1"/>
            </p:cNvSpPr>
            <p:nvPr/>
          </p:nvSpPr>
          <p:spPr bwMode="auto">
            <a:xfrm flipV="1">
              <a:off x="1728" y="1488"/>
              <a:ext cx="816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0" name="Line 102"/>
            <p:cNvSpPr>
              <a:spLocks noChangeShapeType="1"/>
            </p:cNvSpPr>
            <p:nvPr/>
          </p:nvSpPr>
          <p:spPr bwMode="auto">
            <a:xfrm>
              <a:off x="1766" y="1876"/>
              <a:ext cx="730" cy="2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1" name="Line 103"/>
            <p:cNvSpPr>
              <a:spLocks noChangeShapeType="1"/>
            </p:cNvSpPr>
            <p:nvPr/>
          </p:nvSpPr>
          <p:spPr bwMode="auto">
            <a:xfrm>
              <a:off x="1726" y="1916"/>
              <a:ext cx="203" cy="5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2" name="Line 104"/>
            <p:cNvSpPr>
              <a:spLocks noChangeShapeType="1"/>
            </p:cNvSpPr>
            <p:nvPr/>
          </p:nvSpPr>
          <p:spPr bwMode="auto">
            <a:xfrm flipV="1">
              <a:off x="1685" y="1157"/>
              <a:ext cx="326" cy="64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786" name="Arc 106"/>
          <p:cNvSpPr>
            <a:spLocks/>
          </p:cNvSpPr>
          <p:nvPr/>
        </p:nvSpPr>
        <p:spPr bwMode="auto">
          <a:xfrm>
            <a:off x="2514600" y="2081214"/>
            <a:ext cx="711200" cy="1366837"/>
          </a:xfrm>
          <a:custGeom>
            <a:avLst/>
            <a:gdLst>
              <a:gd name="T0" fmla="*/ 175001 w 21600"/>
              <a:gd name="T1" fmla="*/ 0 h 42280"/>
              <a:gd name="T2" fmla="*/ 109248 w 21600"/>
              <a:gd name="T3" fmla="*/ 1366837 h 42280"/>
              <a:gd name="T4" fmla="*/ 0 w 21600"/>
              <a:gd name="T5" fmla="*/ 676824 h 422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2280" fill="none" extrusionOk="0">
                <a:moveTo>
                  <a:pt x="5314" y="0"/>
                </a:moveTo>
                <a:cubicBezTo>
                  <a:pt x="14893" y="2431"/>
                  <a:pt x="21600" y="11053"/>
                  <a:pt x="21600" y="20936"/>
                </a:cubicBezTo>
                <a:cubicBezTo>
                  <a:pt x="21600" y="31584"/>
                  <a:pt x="13839" y="40643"/>
                  <a:pt x="3317" y="42279"/>
                </a:cubicBezTo>
              </a:path>
              <a:path w="21600" h="42280" stroke="0" extrusionOk="0">
                <a:moveTo>
                  <a:pt x="5314" y="0"/>
                </a:moveTo>
                <a:cubicBezTo>
                  <a:pt x="14893" y="2431"/>
                  <a:pt x="21600" y="11053"/>
                  <a:pt x="21600" y="20936"/>
                </a:cubicBezTo>
                <a:cubicBezTo>
                  <a:pt x="21600" y="31584"/>
                  <a:pt x="13839" y="40643"/>
                  <a:pt x="3317" y="42279"/>
                </a:cubicBezTo>
                <a:lnTo>
                  <a:pt x="0" y="20936"/>
                </a:lnTo>
                <a:lnTo>
                  <a:pt x="5314" y="0"/>
                </a:lnTo>
                <a:close/>
              </a:path>
            </a:pathLst>
          </a:custGeom>
          <a:noFill/>
          <a:ln w="3175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87" name="Arc 107"/>
          <p:cNvSpPr>
            <a:spLocks/>
          </p:cNvSpPr>
          <p:nvPr/>
        </p:nvSpPr>
        <p:spPr bwMode="auto">
          <a:xfrm>
            <a:off x="2606675" y="1951039"/>
            <a:ext cx="939800" cy="1774825"/>
          </a:xfrm>
          <a:custGeom>
            <a:avLst/>
            <a:gdLst>
              <a:gd name="T0" fmla="*/ 344463 w 21600"/>
              <a:gd name="T1" fmla="*/ 0 h 41665"/>
              <a:gd name="T2" fmla="*/ 51254 w 21600"/>
              <a:gd name="T3" fmla="*/ 1774825 h 41665"/>
              <a:gd name="T4" fmla="*/ 0 w 21600"/>
              <a:gd name="T5" fmla="*/ 856082 h 4166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1665" fill="none" extrusionOk="0">
                <a:moveTo>
                  <a:pt x="7916" y="0"/>
                </a:moveTo>
                <a:cubicBezTo>
                  <a:pt x="16172" y="3252"/>
                  <a:pt x="21600" y="11223"/>
                  <a:pt x="21600" y="20097"/>
                </a:cubicBezTo>
                <a:cubicBezTo>
                  <a:pt x="21600" y="31568"/>
                  <a:pt x="12632" y="41039"/>
                  <a:pt x="1177" y="41664"/>
                </a:cubicBezTo>
              </a:path>
              <a:path w="21600" h="41665" stroke="0" extrusionOk="0">
                <a:moveTo>
                  <a:pt x="7916" y="0"/>
                </a:moveTo>
                <a:cubicBezTo>
                  <a:pt x="16172" y="3252"/>
                  <a:pt x="21600" y="11223"/>
                  <a:pt x="21600" y="20097"/>
                </a:cubicBezTo>
                <a:cubicBezTo>
                  <a:pt x="21600" y="31568"/>
                  <a:pt x="12632" y="41039"/>
                  <a:pt x="1177" y="41664"/>
                </a:cubicBezTo>
                <a:lnTo>
                  <a:pt x="0" y="20097"/>
                </a:lnTo>
                <a:lnTo>
                  <a:pt x="7916" y="0"/>
                </a:lnTo>
                <a:close/>
              </a:path>
            </a:pathLst>
          </a:custGeom>
          <a:noFill/>
          <a:ln w="3175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88" name="Arc 108"/>
          <p:cNvSpPr>
            <a:spLocks/>
          </p:cNvSpPr>
          <p:nvPr/>
        </p:nvSpPr>
        <p:spPr bwMode="auto">
          <a:xfrm>
            <a:off x="2836863" y="1773238"/>
            <a:ext cx="1020762" cy="2157412"/>
          </a:xfrm>
          <a:custGeom>
            <a:avLst/>
            <a:gdLst>
              <a:gd name="T0" fmla="*/ 391263 w 22306"/>
              <a:gd name="T1" fmla="*/ 0 h 41725"/>
              <a:gd name="T2" fmla="*/ 0 w 22306"/>
              <a:gd name="T3" fmla="*/ 2156792 h 41725"/>
              <a:gd name="T4" fmla="*/ 32308 w 22306"/>
              <a:gd name="T5" fmla="*/ 1040573 h 4172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306" h="41725" fill="none" extrusionOk="0">
                <a:moveTo>
                  <a:pt x="8550" y="-1"/>
                </a:moveTo>
                <a:cubicBezTo>
                  <a:pt x="16844" y="3232"/>
                  <a:pt x="22306" y="11222"/>
                  <a:pt x="22306" y="20125"/>
                </a:cubicBezTo>
                <a:cubicBezTo>
                  <a:pt x="22306" y="32054"/>
                  <a:pt x="12635" y="41725"/>
                  <a:pt x="706" y="41725"/>
                </a:cubicBezTo>
                <a:cubicBezTo>
                  <a:pt x="470" y="41725"/>
                  <a:pt x="235" y="41721"/>
                  <a:pt x="-1" y="41713"/>
                </a:cubicBezTo>
              </a:path>
              <a:path w="22306" h="41725" stroke="0" extrusionOk="0">
                <a:moveTo>
                  <a:pt x="8550" y="-1"/>
                </a:moveTo>
                <a:cubicBezTo>
                  <a:pt x="16844" y="3232"/>
                  <a:pt x="22306" y="11222"/>
                  <a:pt x="22306" y="20125"/>
                </a:cubicBezTo>
                <a:cubicBezTo>
                  <a:pt x="22306" y="32054"/>
                  <a:pt x="12635" y="41725"/>
                  <a:pt x="706" y="41725"/>
                </a:cubicBezTo>
                <a:cubicBezTo>
                  <a:pt x="470" y="41725"/>
                  <a:pt x="235" y="41721"/>
                  <a:pt x="-1" y="41713"/>
                </a:cubicBezTo>
                <a:lnTo>
                  <a:pt x="706" y="20125"/>
                </a:lnTo>
                <a:lnTo>
                  <a:pt x="8550" y="-1"/>
                </a:lnTo>
                <a:close/>
              </a:path>
            </a:pathLst>
          </a:custGeom>
          <a:noFill/>
          <a:ln w="3175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1789" name="Group 109"/>
          <p:cNvGrpSpPr>
            <a:grpSpLocks/>
          </p:cNvGrpSpPr>
          <p:nvPr/>
        </p:nvGrpSpPr>
        <p:grpSpPr bwMode="auto">
          <a:xfrm>
            <a:off x="2751139" y="1563688"/>
            <a:ext cx="1317625" cy="2716212"/>
            <a:chOff x="3728" y="798"/>
            <a:chExt cx="979" cy="2055"/>
          </a:xfrm>
        </p:grpSpPr>
        <p:sp>
          <p:nvSpPr>
            <p:cNvPr id="6174" name="Arc 110"/>
            <p:cNvSpPr>
              <a:spLocks/>
            </p:cNvSpPr>
            <p:nvPr/>
          </p:nvSpPr>
          <p:spPr bwMode="auto">
            <a:xfrm>
              <a:off x="3728" y="798"/>
              <a:ext cx="969" cy="951"/>
            </a:xfrm>
            <a:custGeom>
              <a:avLst/>
              <a:gdLst>
                <a:gd name="T0" fmla="*/ 577 w 19519"/>
                <a:gd name="T1" fmla="*/ 0 h 18209"/>
                <a:gd name="T2" fmla="*/ 969 w 19519"/>
                <a:gd name="T3" fmla="*/ 468 h 18209"/>
                <a:gd name="T4" fmla="*/ 0 w 19519"/>
                <a:gd name="T5" fmla="*/ 951 h 1820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519" h="18209" fill="none" extrusionOk="0">
                  <a:moveTo>
                    <a:pt x="11618" y="0"/>
                  </a:moveTo>
                  <a:cubicBezTo>
                    <a:pt x="15041" y="2184"/>
                    <a:pt x="17779" y="5288"/>
                    <a:pt x="19518" y="8958"/>
                  </a:cubicBezTo>
                </a:path>
                <a:path w="19519" h="18209" stroke="0" extrusionOk="0">
                  <a:moveTo>
                    <a:pt x="11618" y="0"/>
                  </a:moveTo>
                  <a:cubicBezTo>
                    <a:pt x="15041" y="2184"/>
                    <a:pt x="17779" y="5288"/>
                    <a:pt x="19518" y="8958"/>
                  </a:cubicBezTo>
                  <a:lnTo>
                    <a:pt x="0" y="18209"/>
                  </a:lnTo>
                  <a:lnTo>
                    <a:pt x="11618" y="0"/>
                  </a:lnTo>
                  <a:close/>
                </a:path>
              </a:pathLst>
            </a:custGeom>
            <a:noFill/>
            <a:ln w="3175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5" name="Arc 111"/>
            <p:cNvSpPr>
              <a:spLocks/>
            </p:cNvSpPr>
            <p:nvPr/>
          </p:nvSpPr>
          <p:spPr bwMode="auto">
            <a:xfrm>
              <a:off x="3728" y="1748"/>
              <a:ext cx="979" cy="1105"/>
            </a:xfrm>
            <a:custGeom>
              <a:avLst/>
              <a:gdLst>
                <a:gd name="T0" fmla="*/ 979 w 19725"/>
                <a:gd name="T1" fmla="*/ 460 h 21165"/>
                <a:gd name="T2" fmla="*/ 214 w 19725"/>
                <a:gd name="T3" fmla="*/ 1105 h 21165"/>
                <a:gd name="T4" fmla="*/ 0 w 19725"/>
                <a:gd name="T5" fmla="*/ 0 h 211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725" h="21165" fill="none" extrusionOk="0">
                  <a:moveTo>
                    <a:pt x="19725" y="8802"/>
                  </a:moveTo>
                  <a:cubicBezTo>
                    <a:pt x="16883" y="15169"/>
                    <a:pt x="11143" y="19773"/>
                    <a:pt x="4311" y="21165"/>
                  </a:cubicBezTo>
                </a:path>
                <a:path w="19725" h="21165" stroke="0" extrusionOk="0">
                  <a:moveTo>
                    <a:pt x="19725" y="8802"/>
                  </a:moveTo>
                  <a:cubicBezTo>
                    <a:pt x="16883" y="15169"/>
                    <a:pt x="11143" y="19773"/>
                    <a:pt x="4311" y="21165"/>
                  </a:cubicBezTo>
                  <a:lnTo>
                    <a:pt x="0" y="0"/>
                  </a:lnTo>
                  <a:lnTo>
                    <a:pt x="19725" y="8802"/>
                  </a:lnTo>
                  <a:close/>
                </a:path>
              </a:pathLst>
            </a:custGeom>
            <a:noFill/>
            <a:ln w="3175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792" name="Arc 112"/>
          <p:cNvSpPr>
            <a:spLocks/>
          </p:cNvSpPr>
          <p:nvPr/>
        </p:nvSpPr>
        <p:spPr bwMode="auto">
          <a:xfrm>
            <a:off x="2514600" y="2373314"/>
            <a:ext cx="387350" cy="796925"/>
          </a:xfrm>
          <a:custGeom>
            <a:avLst/>
            <a:gdLst>
              <a:gd name="T0" fmla="*/ 46966 w 21600"/>
              <a:gd name="T1" fmla="*/ 0 h 42830"/>
              <a:gd name="T2" fmla="*/ 54068 w 21600"/>
              <a:gd name="T3" fmla="*/ 796925 h 42830"/>
              <a:gd name="T4" fmla="*/ 0 w 21600"/>
              <a:gd name="T5" fmla="*/ 398946 h 4283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2830" fill="none" extrusionOk="0">
                <a:moveTo>
                  <a:pt x="2618" y="0"/>
                </a:moveTo>
                <a:cubicBezTo>
                  <a:pt x="13454" y="1323"/>
                  <a:pt x="21600" y="10524"/>
                  <a:pt x="21600" y="21441"/>
                </a:cubicBezTo>
                <a:cubicBezTo>
                  <a:pt x="21600" y="32205"/>
                  <a:pt x="13674" y="41327"/>
                  <a:pt x="3014" y="42829"/>
                </a:cubicBezTo>
              </a:path>
              <a:path w="21600" h="42830" stroke="0" extrusionOk="0">
                <a:moveTo>
                  <a:pt x="2618" y="0"/>
                </a:moveTo>
                <a:cubicBezTo>
                  <a:pt x="13454" y="1323"/>
                  <a:pt x="21600" y="10524"/>
                  <a:pt x="21600" y="21441"/>
                </a:cubicBezTo>
                <a:cubicBezTo>
                  <a:pt x="21600" y="32205"/>
                  <a:pt x="13674" y="41327"/>
                  <a:pt x="3014" y="42829"/>
                </a:cubicBezTo>
                <a:lnTo>
                  <a:pt x="0" y="21441"/>
                </a:lnTo>
                <a:lnTo>
                  <a:pt x="2618" y="0"/>
                </a:lnTo>
                <a:close/>
              </a:path>
            </a:pathLst>
          </a:custGeom>
          <a:noFill/>
          <a:ln w="3175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02" name="Arc 122"/>
          <p:cNvSpPr>
            <a:spLocks/>
          </p:cNvSpPr>
          <p:nvPr/>
        </p:nvSpPr>
        <p:spPr bwMode="auto">
          <a:xfrm>
            <a:off x="4171950" y="2792413"/>
            <a:ext cx="173038" cy="254000"/>
          </a:xfrm>
          <a:custGeom>
            <a:avLst/>
            <a:gdLst>
              <a:gd name="T0" fmla="*/ 429 w 29036"/>
              <a:gd name="T1" fmla="*/ 7608 h 43200"/>
              <a:gd name="T2" fmla="*/ 0 w 29036"/>
              <a:gd name="T3" fmla="*/ 246239 h 43200"/>
              <a:gd name="T4" fmla="*/ 44314 w 29036"/>
              <a:gd name="T5" fmla="*/ 127000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9036" h="43200" fill="none" extrusionOk="0">
                <a:moveTo>
                  <a:pt x="72" y="1294"/>
                </a:moveTo>
                <a:cubicBezTo>
                  <a:pt x="2432" y="437"/>
                  <a:pt x="4924" y="-1"/>
                  <a:pt x="7436" y="0"/>
                </a:cubicBezTo>
                <a:cubicBezTo>
                  <a:pt x="19365" y="0"/>
                  <a:pt x="29036" y="9670"/>
                  <a:pt x="29036" y="21600"/>
                </a:cubicBezTo>
                <a:cubicBezTo>
                  <a:pt x="29036" y="33529"/>
                  <a:pt x="19365" y="43200"/>
                  <a:pt x="7436" y="43200"/>
                </a:cubicBezTo>
                <a:cubicBezTo>
                  <a:pt x="4899" y="43200"/>
                  <a:pt x="2381" y="42753"/>
                  <a:pt x="0" y="41879"/>
                </a:cubicBezTo>
              </a:path>
              <a:path w="29036" h="43200" stroke="0" extrusionOk="0">
                <a:moveTo>
                  <a:pt x="72" y="1294"/>
                </a:moveTo>
                <a:cubicBezTo>
                  <a:pt x="2432" y="437"/>
                  <a:pt x="4924" y="-1"/>
                  <a:pt x="7436" y="0"/>
                </a:cubicBezTo>
                <a:cubicBezTo>
                  <a:pt x="19365" y="0"/>
                  <a:pt x="29036" y="9670"/>
                  <a:pt x="29036" y="21600"/>
                </a:cubicBezTo>
                <a:cubicBezTo>
                  <a:pt x="29036" y="33529"/>
                  <a:pt x="19365" y="43200"/>
                  <a:pt x="7436" y="43200"/>
                </a:cubicBezTo>
                <a:cubicBezTo>
                  <a:pt x="4899" y="43200"/>
                  <a:pt x="2381" y="42753"/>
                  <a:pt x="0" y="41879"/>
                </a:cubicBezTo>
                <a:lnTo>
                  <a:pt x="7436" y="21600"/>
                </a:lnTo>
                <a:lnTo>
                  <a:pt x="72" y="1294"/>
                </a:lnTo>
                <a:close/>
              </a:path>
            </a:pathLst>
          </a:custGeom>
          <a:noFill/>
          <a:ln w="3175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03" name="Arc 123"/>
          <p:cNvSpPr>
            <a:spLocks/>
          </p:cNvSpPr>
          <p:nvPr/>
        </p:nvSpPr>
        <p:spPr bwMode="auto">
          <a:xfrm>
            <a:off x="4140200" y="2598738"/>
            <a:ext cx="342900" cy="582612"/>
          </a:xfrm>
          <a:custGeom>
            <a:avLst/>
            <a:gdLst>
              <a:gd name="T0" fmla="*/ 46 w 22125"/>
              <a:gd name="T1" fmla="*/ 81 h 43200"/>
              <a:gd name="T2" fmla="*/ 0 w 22125"/>
              <a:gd name="T3" fmla="*/ 582531 h 43200"/>
              <a:gd name="T4" fmla="*/ 8137 w 22125"/>
              <a:gd name="T5" fmla="*/ 291306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25" h="43200" fill="none" extrusionOk="0">
                <a:moveTo>
                  <a:pt x="3" y="6"/>
                </a:moveTo>
                <a:cubicBezTo>
                  <a:pt x="176" y="2"/>
                  <a:pt x="350" y="-1"/>
                  <a:pt x="525" y="0"/>
                </a:cubicBezTo>
                <a:cubicBezTo>
                  <a:pt x="12454" y="0"/>
                  <a:pt x="22125" y="9670"/>
                  <a:pt x="22125" y="21600"/>
                </a:cubicBezTo>
                <a:cubicBezTo>
                  <a:pt x="22125" y="33529"/>
                  <a:pt x="12454" y="43200"/>
                  <a:pt x="525" y="43200"/>
                </a:cubicBezTo>
                <a:cubicBezTo>
                  <a:pt x="349" y="43200"/>
                  <a:pt x="174" y="43197"/>
                  <a:pt x="0" y="43193"/>
                </a:cubicBezTo>
              </a:path>
              <a:path w="22125" h="43200" stroke="0" extrusionOk="0">
                <a:moveTo>
                  <a:pt x="3" y="6"/>
                </a:moveTo>
                <a:cubicBezTo>
                  <a:pt x="176" y="2"/>
                  <a:pt x="350" y="-1"/>
                  <a:pt x="525" y="0"/>
                </a:cubicBezTo>
                <a:cubicBezTo>
                  <a:pt x="12454" y="0"/>
                  <a:pt x="22125" y="9670"/>
                  <a:pt x="22125" y="21600"/>
                </a:cubicBezTo>
                <a:cubicBezTo>
                  <a:pt x="22125" y="33529"/>
                  <a:pt x="12454" y="43200"/>
                  <a:pt x="525" y="43200"/>
                </a:cubicBezTo>
                <a:cubicBezTo>
                  <a:pt x="349" y="43200"/>
                  <a:pt x="174" y="43197"/>
                  <a:pt x="0" y="43193"/>
                </a:cubicBezTo>
                <a:lnTo>
                  <a:pt x="525" y="21600"/>
                </a:lnTo>
                <a:lnTo>
                  <a:pt x="3" y="6"/>
                </a:lnTo>
                <a:close/>
              </a:path>
            </a:pathLst>
          </a:custGeom>
          <a:noFill/>
          <a:ln w="3175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04" name="Arc 124"/>
          <p:cNvSpPr>
            <a:spLocks/>
          </p:cNvSpPr>
          <p:nvPr/>
        </p:nvSpPr>
        <p:spPr bwMode="auto">
          <a:xfrm>
            <a:off x="4133850" y="2420938"/>
            <a:ext cx="546100" cy="889000"/>
          </a:xfrm>
          <a:custGeom>
            <a:avLst/>
            <a:gdLst>
              <a:gd name="T0" fmla="*/ 28356 w 22783"/>
              <a:gd name="T1" fmla="*/ 0 h 43200"/>
              <a:gd name="T2" fmla="*/ 0 w 22783"/>
              <a:gd name="T3" fmla="*/ 888341 h 43200"/>
              <a:gd name="T4" fmla="*/ 28356 w 22783"/>
              <a:gd name="T5" fmla="*/ 444500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783" h="43200" fill="none" extrusionOk="0">
                <a:moveTo>
                  <a:pt x="1182" y="0"/>
                </a:moveTo>
                <a:cubicBezTo>
                  <a:pt x="13112" y="0"/>
                  <a:pt x="22783" y="9670"/>
                  <a:pt x="22783" y="21600"/>
                </a:cubicBezTo>
                <a:cubicBezTo>
                  <a:pt x="22783" y="33529"/>
                  <a:pt x="13112" y="43200"/>
                  <a:pt x="1183" y="43200"/>
                </a:cubicBezTo>
                <a:cubicBezTo>
                  <a:pt x="788" y="43200"/>
                  <a:pt x="393" y="43189"/>
                  <a:pt x="0" y="43167"/>
                </a:cubicBezTo>
              </a:path>
              <a:path w="22783" h="43200" stroke="0" extrusionOk="0">
                <a:moveTo>
                  <a:pt x="1182" y="0"/>
                </a:moveTo>
                <a:cubicBezTo>
                  <a:pt x="13112" y="0"/>
                  <a:pt x="22783" y="9670"/>
                  <a:pt x="22783" y="21600"/>
                </a:cubicBezTo>
                <a:cubicBezTo>
                  <a:pt x="22783" y="33529"/>
                  <a:pt x="13112" y="43200"/>
                  <a:pt x="1183" y="43200"/>
                </a:cubicBezTo>
                <a:cubicBezTo>
                  <a:pt x="788" y="43200"/>
                  <a:pt x="393" y="43189"/>
                  <a:pt x="0" y="43167"/>
                </a:cubicBezTo>
                <a:lnTo>
                  <a:pt x="1183" y="21600"/>
                </a:lnTo>
                <a:lnTo>
                  <a:pt x="1182" y="0"/>
                </a:lnTo>
                <a:close/>
              </a:path>
            </a:pathLst>
          </a:custGeom>
          <a:noFill/>
          <a:ln w="3175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05" name="Arc 125"/>
          <p:cNvSpPr>
            <a:spLocks/>
          </p:cNvSpPr>
          <p:nvPr/>
        </p:nvSpPr>
        <p:spPr bwMode="auto">
          <a:xfrm>
            <a:off x="4146551" y="2281238"/>
            <a:ext cx="714375" cy="1206500"/>
          </a:xfrm>
          <a:custGeom>
            <a:avLst/>
            <a:gdLst>
              <a:gd name="T0" fmla="*/ 40425 w 21807"/>
              <a:gd name="T1" fmla="*/ 0 h 43176"/>
              <a:gd name="T2" fmla="*/ 0 w 21807"/>
              <a:gd name="T3" fmla="*/ 1206472 h 43176"/>
              <a:gd name="T4" fmla="*/ 6781 w 21807"/>
              <a:gd name="T5" fmla="*/ 602915 h 4317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807" h="43176" fill="none" extrusionOk="0">
                <a:moveTo>
                  <a:pt x="1233" y="0"/>
                </a:moveTo>
                <a:cubicBezTo>
                  <a:pt x="12751" y="548"/>
                  <a:pt x="21807" y="10045"/>
                  <a:pt x="21807" y="21576"/>
                </a:cubicBezTo>
                <a:cubicBezTo>
                  <a:pt x="21807" y="33505"/>
                  <a:pt x="12136" y="43176"/>
                  <a:pt x="207" y="43176"/>
                </a:cubicBezTo>
                <a:cubicBezTo>
                  <a:pt x="137" y="43176"/>
                  <a:pt x="68" y="43175"/>
                  <a:pt x="-1" y="43175"/>
                </a:cubicBezTo>
              </a:path>
              <a:path w="21807" h="43176" stroke="0" extrusionOk="0">
                <a:moveTo>
                  <a:pt x="1233" y="0"/>
                </a:moveTo>
                <a:cubicBezTo>
                  <a:pt x="12751" y="548"/>
                  <a:pt x="21807" y="10045"/>
                  <a:pt x="21807" y="21576"/>
                </a:cubicBezTo>
                <a:cubicBezTo>
                  <a:pt x="21807" y="33505"/>
                  <a:pt x="12136" y="43176"/>
                  <a:pt x="207" y="43176"/>
                </a:cubicBezTo>
                <a:cubicBezTo>
                  <a:pt x="137" y="43176"/>
                  <a:pt x="68" y="43175"/>
                  <a:pt x="-1" y="43175"/>
                </a:cubicBezTo>
                <a:lnTo>
                  <a:pt x="207" y="21576"/>
                </a:lnTo>
                <a:lnTo>
                  <a:pt x="1233" y="0"/>
                </a:lnTo>
                <a:close/>
              </a:path>
            </a:pathLst>
          </a:custGeom>
          <a:noFill/>
          <a:ln w="3175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1771" name="Group 91"/>
          <p:cNvGrpSpPr>
            <a:grpSpLocks/>
          </p:cNvGrpSpPr>
          <p:nvPr/>
        </p:nvGrpSpPr>
        <p:grpSpPr bwMode="auto">
          <a:xfrm>
            <a:off x="4075114" y="1524000"/>
            <a:ext cx="117475" cy="3035300"/>
            <a:chOff x="4708" y="768"/>
            <a:chExt cx="88" cy="2296"/>
          </a:xfrm>
        </p:grpSpPr>
        <p:sp>
          <p:nvSpPr>
            <p:cNvPr id="6172" name="Rectangle 92"/>
            <p:cNvSpPr>
              <a:spLocks noChangeArrowheads="1"/>
            </p:cNvSpPr>
            <p:nvPr/>
          </p:nvSpPr>
          <p:spPr bwMode="auto">
            <a:xfrm>
              <a:off x="4708" y="768"/>
              <a:ext cx="88" cy="1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73" name="Rectangle 93"/>
            <p:cNvSpPr>
              <a:spLocks noChangeArrowheads="1"/>
            </p:cNvSpPr>
            <p:nvPr/>
          </p:nvSpPr>
          <p:spPr bwMode="auto">
            <a:xfrm>
              <a:off x="4708" y="1872"/>
              <a:ext cx="88" cy="1192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71806" name="Rectangle 126"/>
          <p:cNvSpPr>
            <a:spLocks noChangeArrowheads="1"/>
          </p:cNvSpPr>
          <p:nvPr/>
        </p:nvSpPr>
        <p:spPr bwMode="auto">
          <a:xfrm>
            <a:off x="1835150" y="4800601"/>
            <a:ext cx="4489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30000"/>
              </a:spcBef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障碍物的小孔成为新的波源</a:t>
            </a:r>
          </a:p>
        </p:txBody>
      </p:sp>
      <p:pic>
        <p:nvPicPr>
          <p:cNvPr id="71808" name="Picture 128" descr="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1600200"/>
            <a:ext cx="28829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09" name="Rectangle 129"/>
          <p:cNvSpPr>
            <a:spLocks noChangeArrowheads="1"/>
          </p:cNvSpPr>
          <p:nvPr/>
        </p:nvSpPr>
        <p:spPr bwMode="auto">
          <a:xfrm>
            <a:off x="6076097" y="3200401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30000"/>
              </a:spcBef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原波阵面</a:t>
            </a:r>
          </a:p>
        </p:txBody>
      </p:sp>
      <p:sp>
        <p:nvSpPr>
          <p:cNvPr id="71810" name="Rectangle 130"/>
          <p:cNvSpPr>
            <a:spLocks noChangeArrowheads="1"/>
          </p:cNvSpPr>
          <p:nvPr/>
        </p:nvSpPr>
        <p:spPr bwMode="auto">
          <a:xfrm>
            <a:off x="7747988" y="184551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30000"/>
              </a:spcBef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新波阵面</a:t>
            </a:r>
          </a:p>
        </p:txBody>
      </p:sp>
      <p:sp>
        <p:nvSpPr>
          <p:cNvPr id="71811" name="Rectangle 131"/>
          <p:cNvSpPr>
            <a:spLocks noChangeArrowheads="1"/>
          </p:cNvSpPr>
          <p:nvPr/>
        </p:nvSpPr>
        <p:spPr bwMode="auto">
          <a:xfrm>
            <a:off x="6070600" y="1752601"/>
            <a:ext cx="48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FF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 dirty="0">
                <a:solidFill>
                  <a:srgbClr val="FF0000"/>
                </a:solidFill>
                <a:ea typeface="楷体_GB2312" pitchFamily="49" charset="-122"/>
              </a:rPr>
              <a:t>S</a:t>
            </a:r>
            <a:r>
              <a:rPr lang="en-US" altLang="zh-CN" sz="2800" baseline="-25000" dirty="0">
                <a:solidFill>
                  <a:srgbClr val="FF0000"/>
                </a:solidFill>
                <a:ea typeface="楷体_GB2312" pitchFamily="49" charset="-122"/>
              </a:rPr>
              <a:t>1</a:t>
            </a:r>
          </a:p>
        </p:txBody>
      </p:sp>
      <p:sp>
        <p:nvSpPr>
          <p:cNvPr id="71812" name="Rectangle 132"/>
          <p:cNvSpPr>
            <a:spLocks noChangeArrowheads="1"/>
          </p:cNvSpPr>
          <p:nvPr/>
        </p:nvSpPr>
        <p:spPr bwMode="auto">
          <a:xfrm>
            <a:off x="6527800" y="1066801"/>
            <a:ext cx="48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FF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 dirty="0">
                <a:solidFill>
                  <a:srgbClr val="FF0000"/>
                </a:solidFill>
                <a:ea typeface="楷体_GB2312" pitchFamily="49" charset="-122"/>
              </a:rPr>
              <a:t>S</a:t>
            </a:r>
            <a:r>
              <a:rPr lang="en-US" altLang="zh-CN" sz="2800" baseline="-25000" dirty="0">
                <a:solidFill>
                  <a:srgbClr val="FF0000"/>
                </a:solidFill>
                <a:ea typeface="楷体_GB2312" pitchFamily="49" charset="-122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13" name="Rectangle 133"/>
              <p:cNvSpPr>
                <a:spLocks noChangeArrowheads="1"/>
              </p:cNvSpPr>
              <p:nvPr/>
            </p:nvSpPr>
            <p:spPr bwMode="auto">
              <a:xfrm>
                <a:off x="7951906" y="4708526"/>
                <a:ext cx="1091966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just">
                  <a:spcBef>
                    <a:spcPct val="30000"/>
                  </a:spcBef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时刻</a:t>
                </a:r>
              </a:p>
            </p:txBody>
          </p:sp>
        </mc:Choice>
        <mc:Fallback xmlns="">
          <p:sp>
            <p:nvSpPr>
              <p:cNvPr id="71813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51906" y="4708526"/>
                <a:ext cx="1091966" cy="523220"/>
              </a:xfrm>
              <a:prstGeom prst="rect">
                <a:avLst/>
              </a:prstGeom>
              <a:blipFill>
                <a:blip r:embed="rId3"/>
                <a:stretch>
                  <a:fillRect t="-11628" r="-6111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4" name="Rectangle 134"/>
              <p:cNvSpPr>
                <a:spLocks noChangeArrowheads="1"/>
              </p:cNvSpPr>
              <p:nvPr/>
            </p:nvSpPr>
            <p:spPr bwMode="auto">
              <a:xfrm>
                <a:off x="8872596" y="3565525"/>
                <a:ext cx="211365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30000"/>
                  </a:spcBef>
                </a:pP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时刻</a:t>
                </a:r>
              </a:p>
            </p:txBody>
          </p:sp>
        </mc:Choice>
        <mc:Fallback xmlns="">
          <p:sp>
            <p:nvSpPr>
              <p:cNvPr id="71814" name="Rectangle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72596" y="3565525"/>
                <a:ext cx="2113651" cy="523220"/>
              </a:xfrm>
              <a:prstGeom prst="rect">
                <a:avLst/>
              </a:prstGeom>
              <a:blipFill>
                <a:blip r:embed="rId4"/>
                <a:stretch>
                  <a:fillRect t="-12791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5" name="Rectangle 135"/>
              <p:cNvSpPr>
                <a:spLocks noChangeArrowheads="1"/>
              </p:cNvSpPr>
              <p:nvPr/>
            </p:nvSpPr>
            <p:spPr bwMode="auto">
              <a:xfrm>
                <a:off x="8994100" y="4396591"/>
                <a:ext cx="944746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cap="rnd">
                    <a:solidFill>
                      <a:srgbClr val="0000FF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sz="2800" b="1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71815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94100" y="4396591"/>
                <a:ext cx="9447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FF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4902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7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500"/>
                                        <p:tgtEl>
                                          <p:spTgt spid="7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1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500"/>
                                        <p:tgtEl>
                                          <p:spTgt spid="7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7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7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1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1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1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1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06" grpId="0" build="p" autoUpdateAnimBg="0" advAuto="0"/>
      <p:bldP spid="71809" grpId="0" autoUpdateAnimBg="0"/>
      <p:bldP spid="71810" grpId="0" autoUpdateAnimBg="0"/>
      <p:bldP spid="71811" grpId="0" autoUpdateAnimBg="0"/>
      <p:bldP spid="71812" grpId="0" autoUpdateAnimBg="0"/>
      <p:bldP spid="71813" grpId="0" autoUpdateAnimBg="0"/>
      <p:bldP spid="71814" grpId="0" autoUpdateAnimBg="0"/>
      <p:bldP spid="71815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1953769" y="597408"/>
            <a:ext cx="78470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二、波的衍射（</a:t>
            </a:r>
            <a:r>
              <a:rPr kumimoji="0" lang="en-US" altLang="zh-CN" sz="2800" dirty="0">
                <a:solidFill>
                  <a:srgbClr val="6600CC"/>
                </a:solidFill>
                <a:latin typeface="+mn-lt"/>
                <a:ea typeface="+mn-ea"/>
              </a:rPr>
              <a:t>Diffraction of wave</a:t>
            </a:r>
            <a:r>
              <a:rPr kumimoji="0"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）</a:t>
            </a:r>
          </a:p>
        </p:txBody>
      </p:sp>
      <p:sp>
        <p:nvSpPr>
          <p:cNvPr id="52227" name="Text Box 3" descr="羊皮纸"/>
          <p:cNvSpPr txBox="1">
            <a:spLocks noChangeArrowheads="1"/>
          </p:cNvSpPr>
          <p:nvPr/>
        </p:nvSpPr>
        <p:spPr bwMode="auto">
          <a:xfrm>
            <a:off x="1953768" y="1644207"/>
            <a:ext cx="6763511" cy="181588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When wave passes through some obstacle, the distribution of  wave energy is not clear, there is not a  line of  boundary. This phenomenon is </a:t>
            </a:r>
            <a:r>
              <a:rPr kumimoji="0" lang="en-US" altLang="zh-CN" sz="2800" i="1" dirty="0">
                <a:solidFill>
                  <a:srgbClr val="0000FF"/>
                </a:solidFill>
                <a:latin typeface="+mn-lt"/>
                <a:ea typeface="+mn-ea"/>
              </a:rPr>
              <a:t>diffraction of wave</a:t>
            </a:r>
            <a:r>
              <a:rPr kumimoji="0"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. </a:t>
            </a:r>
          </a:p>
        </p:txBody>
      </p:sp>
      <p:pic>
        <p:nvPicPr>
          <p:cNvPr id="52230" name="Picture 6" descr="早期波动学实验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0"/>
          <a:stretch/>
        </p:blipFill>
        <p:spPr bwMode="auto">
          <a:xfrm>
            <a:off x="9219652" y="1472275"/>
            <a:ext cx="2508989" cy="3975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953767" y="3886123"/>
            <a:ext cx="676351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波的衍射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：波在传播过程中遇到障碍物时，其传播方向发生改变，能绕过障碍物的边缘继续前进的现象。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1144440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6" grpId="0"/>
      <p:bldP spid="52227" grpId="0" animBg="1"/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水波的绕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445416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542032" y="1286256"/>
            <a:ext cx="3352800" cy="4419600"/>
            <a:chOff x="432" y="1296"/>
            <a:chExt cx="2112" cy="2784"/>
          </a:xfrm>
        </p:grpSpPr>
        <p:sp>
          <p:nvSpPr>
            <p:cNvPr id="78856" name="Rectangle 3"/>
            <p:cNvSpPr>
              <a:spLocks noChangeArrowheads="1"/>
            </p:cNvSpPr>
            <p:nvPr/>
          </p:nvSpPr>
          <p:spPr bwMode="auto">
            <a:xfrm>
              <a:off x="432" y="1296"/>
              <a:ext cx="2112" cy="2784"/>
            </a:xfrm>
            <a:prstGeom prst="rect">
              <a:avLst/>
            </a:prstGeom>
            <a:solidFill>
              <a:srgbClr val="66CCFF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112649" name="Group 4"/>
            <p:cNvGrpSpPr>
              <a:grpSpLocks/>
            </p:cNvGrpSpPr>
            <p:nvPr/>
          </p:nvGrpSpPr>
          <p:grpSpPr bwMode="auto">
            <a:xfrm>
              <a:off x="446" y="1351"/>
              <a:ext cx="2098" cy="2691"/>
              <a:chOff x="446" y="1351"/>
              <a:chExt cx="2098" cy="2691"/>
            </a:xfrm>
          </p:grpSpPr>
          <p:pic>
            <p:nvPicPr>
              <p:cNvPr id="112650" name="Picture 5" descr="bd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7" y="1351"/>
                <a:ext cx="1657" cy="2691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</p:pic>
          <p:sp>
            <p:nvSpPr>
              <p:cNvPr id="78859" name="Text Box 6"/>
              <p:cNvSpPr txBox="1">
                <a:spLocks noChangeArrowheads="1"/>
              </p:cNvSpPr>
              <p:nvPr/>
            </p:nvSpPr>
            <p:spPr bwMode="auto">
              <a:xfrm>
                <a:off x="446" y="2112"/>
                <a:ext cx="427" cy="1191"/>
              </a:xfrm>
              <a:prstGeom prst="rect">
                <a:avLst/>
              </a:prstGeom>
              <a:solidFill>
                <a:srgbClr val="66CCFF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eaVert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kumimoji="0" lang="zh-CN" altLang="en-US" dirty="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sz="3200" dirty="0">
                    <a:solidFill>
                      <a:srgbClr val="0000FF"/>
                    </a:solidFill>
                    <a:latin typeface="+mn-ea"/>
                    <a:ea typeface="+mn-ea"/>
                  </a:rPr>
                  <a:t>波的衍射</a:t>
                </a:r>
              </a:p>
            </p:txBody>
          </p:sp>
        </p:grpSp>
      </p:grp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6123432" y="1286256"/>
            <a:ext cx="4724400" cy="4419600"/>
            <a:chOff x="2544" y="1296"/>
            <a:chExt cx="2976" cy="2784"/>
          </a:xfrm>
        </p:grpSpPr>
        <p:sp>
          <p:nvSpPr>
            <p:cNvPr id="78852" name="Rectangle 8"/>
            <p:cNvSpPr>
              <a:spLocks noChangeArrowheads="1"/>
            </p:cNvSpPr>
            <p:nvPr/>
          </p:nvSpPr>
          <p:spPr bwMode="auto">
            <a:xfrm>
              <a:off x="2544" y="1296"/>
              <a:ext cx="2976" cy="2784"/>
            </a:xfrm>
            <a:prstGeom prst="rect">
              <a:avLst/>
            </a:prstGeom>
            <a:solidFill>
              <a:srgbClr val="66CCFF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112645" name="Group 9"/>
            <p:cNvGrpSpPr>
              <a:grpSpLocks/>
            </p:cNvGrpSpPr>
            <p:nvPr/>
          </p:nvGrpSpPr>
          <p:grpSpPr bwMode="auto">
            <a:xfrm>
              <a:off x="2546" y="1344"/>
              <a:ext cx="2949" cy="2736"/>
              <a:chOff x="2546" y="1344"/>
              <a:chExt cx="2949" cy="2736"/>
            </a:xfrm>
          </p:grpSpPr>
          <p:pic>
            <p:nvPicPr>
              <p:cNvPr id="112646" name="Picture 10" descr="bd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6" y="1344"/>
                <a:ext cx="2519" cy="2688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</p:pic>
          <p:sp>
            <p:nvSpPr>
              <p:cNvPr id="78855" name="Text Box 11"/>
              <p:cNvSpPr txBox="1">
                <a:spLocks noChangeArrowheads="1"/>
              </p:cNvSpPr>
              <p:nvPr/>
            </p:nvSpPr>
            <p:spPr bwMode="auto">
              <a:xfrm>
                <a:off x="2546" y="1344"/>
                <a:ext cx="427" cy="2736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eaVert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kumimoji="0" lang="zh-CN" altLang="en-US" dirty="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sz="3200" dirty="0">
                    <a:solidFill>
                      <a:srgbClr val="0000FF"/>
                    </a:solidFill>
                    <a:latin typeface="+mn-ea"/>
                    <a:ea typeface="+mn-ea"/>
                  </a:rPr>
                  <a:t>水波通过狭缝后的衍射</a:t>
                </a:r>
                <a:endParaRPr kumimoji="0" lang="zh-CN" altLang="en-US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2903896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16066" cy="1296345"/>
            <a:chOff x="-21102" y="2847433"/>
            <a:chExt cx="12216065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5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9240312" y="3076164"/>
              <a:ext cx="295465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波的干涉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66285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6"/>
          <p:cNvSpPr>
            <a:spLocks noChangeArrowheads="1"/>
          </p:cNvSpPr>
          <p:nvPr/>
        </p:nvSpPr>
        <p:spPr bwMode="auto">
          <a:xfrm>
            <a:off x="1964898" y="595097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一、波的叠加原理</a:t>
            </a:r>
          </a:p>
        </p:txBody>
      </p:sp>
      <p:sp>
        <p:nvSpPr>
          <p:cNvPr id="32772" name="Rectangle 7"/>
          <p:cNvSpPr>
            <a:spLocks noChangeArrowheads="1"/>
          </p:cNvSpPr>
          <p:nvPr/>
        </p:nvSpPr>
        <p:spPr bwMode="auto">
          <a:xfrm>
            <a:off x="1979047" y="1201430"/>
            <a:ext cx="34884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1. 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波的独立传播原理</a:t>
            </a:r>
          </a:p>
        </p:txBody>
      </p:sp>
      <p:sp>
        <p:nvSpPr>
          <p:cNvPr id="32774" name="Rectangle 9" descr="羊皮纸"/>
          <p:cNvSpPr>
            <a:spLocks noChangeArrowheads="1"/>
          </p:cNvSpPr>
          <p:nvPr/>
        </p:nvSpPr>
        <p:spPr bwMode="auto">
          <a:xfrm>
            <a:off x="1979047" y="4826921"/>
            <a:ext cx="9469742" cy="138499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当几列波在传播过程中在某一区域相遇后再行分开，各波的传播情况与未相遇一样，仍保持它们各自的频率、波长、振动方向等特性继续沿原来的传播方向前进。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39311" name="ShockwaveFlash1" r:id="rId2" imgW="8153280" imgH="2743200"/>
        </mc:Choice>
        <mc:Fallback>
          <p:control name="ShockwaveFlash1" r:id="rId2" imgW="8153280" imgH="2743200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79613" y="1890713"/>
                  <a:ext cx="8153400" cy="2743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819577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/>
      <p:bldP spid="32772" grpId="0"/>
      <p:bldP spid="3277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80" name="Text Box 8"/>
          <p:cNvSpPr txBox="1">
            <a:spLocks noChangeArrowheads="1"/>
          </p:cNvSpPr>
          <p:nvPr/>
        </p:nvSpPr>
        <p:spPr bwMode="auto">
          <a:xfrm>
            <a:off x="2801937" y="5503863"/>
            <a:ext cx="740889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爆炸产生的冲击波就不满足线性方程，所以叠加原理不适用。</a:t>
            </a:r>
          </a:p>
        </p:txBody>
      </p:sp>
      <p:sp>
        <p:nvSpPr>
          <p:cNvPr id="79881" name="AutoShape 9"/>
          <p:cNvSpPr>
            <a:spLocks noChangeArrowheads="1"/>
          </p:cNvSpPr>
          <p:nvPr/>
        </p:nvSpPr>
        <p:spPr bwMode="auto">
          <a:xfrm>
            <a:off x="1825625" y="5535613"/>
            <a:ext cx="914400" cy="914400"/>
          </a:xfrm>
          <a:prstGeom prst="irregularSeal2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3333CC"/>
              </a:solidFill>
            </a:endParaRPr>
          </a:p>
        </p:txBody>
      </p:sp>
      <p:sp>
        <p:nvSpPr>
          <p:cNvPr id="79882" name="Text Box 10"/>
          <p:cNvSpPr txBox="1">
            <a:spLocks noChangeArrowheads="1"/>
          </p:cNvSpPr>
          <p:nvPr/>
        </p:nvSpPr>
        <p:spPr bwMode="auto">
          <a:xfrm>
            <a:off x="1272220" y="3848671"/>
            <a:ext cx="893861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CC"/>
                </a:solidFill>
                <a:latin typeface="+mn-ea"/>
                <a:ea typeface="+mn-ea"/>
              </a:rPr>
              <a:t>能分辨不同的声音正是这个原因；叠加原理的重要性在于可以将任一复杂的波分解为简谐波的组合。</a:t>
            </a:r>
          </a:p>
        </p:txBody>
      </p:sp>
      <p:pic>
        <p:nvPicPr>
          <p:cNvPr id="79883" name="Picture 11" descr="No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0" y="3828912"/>
            <a:ext cx="5524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956991" y="4867444"/>
            <a:ext cx="72723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波的叠加原理仅适用于线性波的问题 </a:t>
            </a:r>
          </a:p>
        </p:txBody>
      </p:sp>
      <p:pic>
        <p:nvPicPr>
          <p:cNvPr id="14" name="Picture 28" descr="BD14868_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0" y="5015081"/>
            <a:ext cx="2413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741090" y="615704"/>
            <a:ext cx="3657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2. 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波的叠加原理</a:t>
            </a:r>
          </a:p>
        </p:txBody>
      </p:sp>
      <p:sp>
        <p:nvSpPr>
          <p:cNvPr id="16" name="Rectangle 10" descr="羊皮纸"/>
          <p:cNvSpPr>
            <a:spLocks noChangeArrowheads="1"/>
          </p:cNvSpPr>
          <p:nvPr/>
        </p:nvSpPr>
        <p:spPr bwMode="auto">
          <a:xfrm>
            <a:off x="741090" y="1750491"/>
            <a:ext cx="5254930" cy="138499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在波相遇区域内，任一质点的振动，为各波单独存在时所引起的振动的合振动。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321458" y="1338591"/>
            <a:ext cx="3889375" cy="2277736"/>
            <a:chOff x="7559415" y="3411188"/>
            <a:chExt cx="3889375" cy="2277736"/>
          </a:xfrm>
        </p:grpSpPr>
        <p:grpSp>
          <p:nvGrpSpPr>
            <p:cNvPr id="18" name="Group 27"/>
            <p:cNvGrpSpPr>
              <a:grpSpLocks/>
            </p:cNvGrpSpPr>
            <p:nvPr/>
          </p:nvGrpSpPr>
          <p:grpSpPr bwMode="auto">
            <a:xfrm>
              <a:off x="7559415" y="3456899"/>
              <a:ext cx="3889375" cy="2232025"/>
              <a:chOff x="3061" y="2251"/>
              <a:chExt cx="2450" cy="1406"/>
            </a:xfrm>
          </p:grpSpPr>
          <p:sp>
            <p:nvSpPr>
              <p:cNvPr id="22" name="Rectangle 26"/>
              <p:cNvSpPr>
                <a:spLocks noChangeArrowheads="1"/>
              </p:cNvSpPr>
              <p:nvPr/>
            </p:nvSpPr>
            <p:spPr bwMode="auto">
              <a:xfrm>
                <a:off x="3061" y="2251"/>
                <a:ext cx="2450" cy="1406"/>
              </a:xfrm>
              <a:prstGeom prst="rect">
                <a:avLst/>
              </a:prstGeom>
              <a:solidFill>
                <a:srgbClr val="0066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pic>
            <p:nvPicPr>
              <p:cNvPr id="23" name="Picture 11" descr="波的独立传播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006599"/>
                  </a:clrFrom>
                  <a:clrTo>
                    <a:srgbClr val="006599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4" t="14583" r="3462" b="27190"/>
              <a:stretch>
                <a:fillRect/>
              </a:stretch>
            </p:blipFill>
            <p:spPr bwMode="auto">
              <a:xfrm>
                <a:off x="3288" y="2413"/>
                <a:ext cx="2018" cy="8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Line 12"/>
              <p:cNvSpPr>
                <a:spLocks noChangeShapeType="1"/>
              </p:cNvSpPr>
              <p:nvPr/>
            </p:nvSpPr>
            <p:spPr bwMode="auto">
              <a:xfrm>
                <a:off x="3741" y="2433"/>
                <a:ext cx="272" cy="0"/>
              </a:xfrm>
              <a:prstGeom prst="line">
                <a:avLst/>
              </a:prstGeom>
              <a:noFill/>
              <a:ln w="9525">
                <a:solidFill>
                  <a:srgbClr val="FFCC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5" name="Line 13"/>
              <p:cNvSpPr>
                <a:spLocks noChangeShapeType="1"/>
              </p:cNvSpPr>
              <p:nvPr/>
            </p:nvSpPr>
            <p:spPr bwMode="auto">
              <a:xfrm>
                <a:off x="4421" y="2569"/>
                <a:ext cx="272" cy="0"/>
              </a:xfrm>
              <a:prstGeom prst="line">
                <a:avLst/>
              </a:prstGeom>
              <a:noFill/>
              <a:ln w="9525">
                <a:solidFill>
                  <a:srgbClr val="FFCC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8381739" y="4971145"/>
                  <a:ext cx="209005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1739" y="4971145"/>
                  <a:ext cx="2090059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8158705" y="3411188"/>
                  <a:ext cx="63498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8705" y="3411188"/>
                  <a:ext cx="634982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10073201" y="3644608"/>
                  <a:ext cx="64325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201" y="3644608"/>
                  <a:ext cx="643253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0580789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9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79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9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500"/>
                                        <p:tgtEl>
                                          <p:spTgt spid="79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0" grpId="0" autoUpdateAnimBg="0"/>
      <p:bldP spid="79881" grpId="0" animBg="1"/>
      <p:bldP spid="79882" grpId="0" autoUpdateAnimBg="0"/>
      <p:bldP spid="13" grpId="0"/>
      <p:bldP spid="15" grpId="0"/>
      <p:bldP spid="1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5"/>
          <p:cNvSpPr>
            <a:spLocks noChangeArrowheads="1"/>
          </p:cNvSpPr>
          <p:nvPr/>
        </p:nvSpPr>
        <p:spPr bwMode="auto">
          <a:xfrm>
            <a:off x="2208213" y="476251"/>
            <a:ext cx="23177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just" eaLnBrk="1" hangingPunct="1"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二、波的干涉</a:t>
            </a:r>
          </a:p>
        </p:txBody>
      </p:sp>
      <p:sp>
        <p:nvSpPr>
          <p:cNvPr id="44037" name="Rectangle 11"/>
          <p:cNvSpPr>
            <a:spLocks noChangeArrowheads="1"/>
          </p:cNvSpPr>
          <p:nvPr/>
        </p:nvSpPr>
        <p:spPr bwMode="auto">
          <a:xfrm>
            <a:off x="2208213" y="1194928"/>
            <a:ext cx="309721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defRPr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1.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干涉现象</a:t>
            </a:r>
          </a:p>
        </p:txBody>
      </p:sp>
      <p:grpSp>
        <p:nvGrpSpPr>
          <p:cNvPr id="2" name="组合 18"/>
          <p:cNvGrpSpPr>
            <a:grpSpLocks/>
          </p:cNvGrpSpPr>
          <p:nvPr/>
        </p:nvGrpSpPr>
        <p:grpSpPr bwMode="auto">
          <a:xfrm>
            <a:off x="2640014" y="1916114"/>
            <a:ext cx="8820466" cy="1837401"/>
            <a:chOff x="1116013" y="1916113"/>
            <a:chExt cx="8820466" cy="1584325"/>
          </a:xfrm>
        </p:grpSpPr>
        <p:sp>
          <p:nvSpPr>
            <p:cNvPr id="44035" name="AutoShape 28" descr="胡桃"/>
            <p:cNvSpPr>
              <a:spLocks noChangeArrowheads="1"/>
            </p:cNvSpPr>
            <p:nvPr/>
          </p:nvSpPr>
          <p:spPr bwMode="auto">
            <a:xfrm>
              <a:off x="1116013" y="1916113"/>
              <a:ext cx="8820466" cy="1584325"/>
            </a:xfrm>
            <a:prstGeom prst="roundRect">
              <a:avLst>
                <a:gd name="adj" fmla="val 16667"/>
              </a:avLst>
            </a:prstGeom>
            <a:blipFill dpi="0" rotWithShape="1">
              <a:blip r:embed="rId4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just" eaLnBrk="1" hangingPunct="1">
                <a:defRPr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038" name="Rectangle 12"/>
                <p:cNvSpPr>
                  <a:spLocks noChangeArrowheads="1"/>
                </p:cNvSpPr>
                <p:nvPr/>
              </p:nvSpPr>
              <p:spPr bwMode="auto">
                <a:xfrm>
                  <a:off x="1258888" y="1916113"/>
                  <a:ext cx="8494711" cy="15657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just" eaLnBrk="1" hangingPunct="1">
                    <a:defRPr/>
                  </a:pP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当两列（或多列）相干波叠加时，其合强度</a:t>
                  </a:r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将在空间形成一种稳定的分布，即某些点上的振动始终加强，某些点上的振动始终减弱，这种现象称</a:t>
                  </a:r>
                  <a:r>
                    <a:rPr lang="zh-CN" altLang="en-US" sz="2800" dirty="0">
                      <a:solidFill>
                        <a:srgbClr val="FF0000"/>
                      </a:solidFill>
                      <a:latin typeface="+mn-lt"/>
                      <a:ea typeface="+mn-ea"/>
                    </a:rPr>
                    <a:t>波的干涉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(</a:t>
                  </a: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interference of wave)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 。</a:t>
                  </a:r>
                </a:p>
              </p:txBody>
            </p:sp>
          </mc:Choice>
          <mc:Fallback xmlns="">
            <p:sp>
              <p:nvSpPr>
                <p:cNvPr id="44038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58888" y="1916113"/>
                  <a:ext cx="8494711" cy="1565770"/>
                </a:xfrm>
                <a:prstGeom prst="rect">
                  <a:avLst/>
                </a:prstGeom>
                <a:blipFill>
                  <a:blip r:embed="rId5"/>
                  <a:stretch>
                    <a:fillRect l="-1508" t="-3356" r="-5671" b="-838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039" name="Rectangle 10"/>
          <p:cNvSpPr>
            <a:spLocks noChangeArrowheads="1"/>
          </p:cNvSpPr>
          <p:nvPr/>
        </p:nvSpPr>
        <p:spPr bwMode="auto">
          <a:xfrm>
            <a:off x="2467414" y="4532180"/>
            <a:ext cx="66479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频率相同、振动方向相同、相位差恒定。</a:t>
            </a: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2208214" y="3955589"/>
            <a:ext cx="6048375" cy="523876"/>
            <a:chOff x="567" y="2282"/>
            <a:chExt cx="3810" cy="330"/>
          </a:xfrm>
        </p:grpSpPr>
        <p:sp>
          <p:nvSpPr>
            <p:cNvPr id="44049" name="Rectangle 8"/>
            <p:cNvSpPr>
              <a:spLocks noChangeArrowheads="1"/>
            </p:cNvSpPr>
            <p:nvPr/>
          </p:nvSpPr>
          <p:spPr bwMode="auto">
            <a:xfrm>
              <a:off x="730" y="2282"/>
              <a:ext cx="364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 eaLnBrk="1" hangingPunct="1">
                <a:spcBef>
                  <a:spcPct val="50000"/>
                </a:spcBef>
                <a:defRPr/>
              </a:pPr>
              <a:r>
                <a:rPr lang="zh-CN" altLang="en-US" sz="2800" dirty="0">
                  <a:solidFill>
                    <a:srgbClr val="FF0000"/>
                  </a:solidFill>
                  <a:latin typeface="+mn-lt"/>
                  <a:ea typeface="+mn-ea"/>
                </a:rPr>
                <a:t>相干条件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（</a:t>
              </a:r>
              <a:r>
                <a:rPr kumimoji="0" lang="en-US" altLang="zh-CN" sz="2800" i="1" dirty="0">
                  <a:solidFill>
                    <a:srgbClr val="0000FF"/>
                  </a:solidFill>
                  <a:latin typeface="+mn-lt"/>
                  <a:ea typeface="+mn-ea"/>
                </a:rPr>
                <a:t>Coherent conditions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）</a:t>
              </a:r>
            </a:p>
          </p:txBody>
        </p:sp>
        <p:graphicFrame>
          <p:nvGraphicFramePr>
            <p:cNvPr id="94224" name="Object 9"/>
            <p:cNvGraphicFramePr>
              <a:graphicFrameLocks noChangeAspect="1"/>
            </p:cNvGraphicFramePr>
            <p:nvPr/>
          </p:nvGraphicFramePr>
          <p:xfrm>
            <a:off x="2687" y="2358"/>
            <a:ext cx="7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81" name="Equation" r:id="rId6" imgW="114151" imgH="215619" progId="Equation.3">
                    <p:embed/>
                  </p:oleObj>
                </mc:Choice>
                <mc:Fallback>
                  <p:oleObj name="Equation" r:id="rId6" imgW="114151" imgH="215619" progId="Equation.3">
                    <p:embed/>
                    <p:pic>
                      <p:nvPicPr>
                        <p:cNvPr id="94224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7" y="2358"/>
                          <a:ext cx="7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4225" name="Picture 22" descr="BD14868_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2341"/>
              <a:ext cx="152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2208131" y="5180744"/>
            <a:ext cx="4780673" cy="523876"/>
            <a:chOff x="-259" y="3069"/>
            <a:chExt cx="2811" cy="330"/>
          </a:xfrm>
        </p:grpSpPr>
        <p:sp>
          <p:nvSpPr>
            <p:cNvPr id="44046" name="Rectangle 7"/>
            <p:cNvSpPr>
              <a:spLocks noChangeArrowheads="1"/>
            </p:cNvSpPr>
            <p:nvPr/>
          </p:nvSpPr>
          <p:spPr bwMode="auto">
            <a:xfrm>
              <a:off x="-90" y="3069"/>
              <a:ext cx="2642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just" eaLnBrk="1" hangingPunct="1"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相干波：满足相干条件的波</a:t>
              </a:r>
            </a:p>
          </p:txBody>
        </p:sp>
        <p:pic>
          <p:nvPicPr>
            <p:cNvPr id="94222" name="Picture 23" descr="BD14868_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9" y="3158"/>
              <a:ext cx="152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2208214" y="5829964"/>
            <a:ext cx="5464173" cy="523876"/>
            <a:chOff x="-306" y="3477"/>
            <a:chExt cx="3442" cy="330"/>
          </a:xfrm>
        </p:grpSpPr>
        <p:sp>
          <p:nvSpPr>
            <p:cNvPr id="44043" name="Rectangle 17"/>
            <p:cNvSpPr>
              <a:spLocks noChangeArrowheads="1"/>
            </p:cNvSpPr>
            <p:nvPr/>
          </p:nvSpPr>
          <p:spPr bwMode="auto">
            <a:xfrm>
              <a:off x="-142" y="3477"/>
              <a:ext cx="327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 eaLnBrk="1" hangingPunct="1"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相干波源：产生相干波的波源</a:t>
              </a:r>
            </a:p>
          </p:txBody>
        </p:sp>
        <p:pic>
          <p:nvPicPr>
            <p:cNvPr id="94219" name="Picture 24" descr="BD14868_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6" y="3566"/>
              <a:ext cx="152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697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6" grpId="0"/>
      <p:bldP spid="44037" grpId="0"/>
      <p:bldP spid="4403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ext Box 5"/>
          <p:cNvSpPr txBox="1">
            <a:spLocks noChangeArrowheads="1"/>
          </p:cNvSpPr>
          <p:nvPr/>
        </p:nvSpPr>
        <p:spPr bwMode="auto">
          <a:xfrm>
            <a:off x="2158939" y="573627"/>
            <a:ext cx="25086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CC"/>
                </a:solidFill>
                <a:latin typeface="+mn-ea"/>
                <a:ea typeface="+mn-ea"/>
              </a:rPr>
              <a:t>波的干涉现象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99984" y="1359655"/>
            <a:ext cx="3069102" cy="493981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rgbClr val="009999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频率相同、振动方向平行、相位相同或相位差恒定的两列波相遇时，使某些地方振动始终加强，而使另一些地方振动始终减弱的现象，称为波的干涉现象。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40335" name="ShockwaveFlash1" r:id="rId2" imgW="5548320" imgH="4940280"/>
        </mc:Choice>
        <mc:Fallback>
          <p:control name="ShockwaveFlash1" r:id="rId2" imgW="5548320" imgH="4940280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9763" y="1358900"/>
                  <a:ext cx="5548312" cy="49403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56279233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1907589" y="476251"/>
            <a:ext cx="64087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二、横波和纵波</a:t>
            </a:r>
          </a:p>
        </p:txBody>
      </p:sp>
      <p:sp>
        <p:nvSpPr>
          <p:cNvPr id="102406" name="Text Box 6"/>
          <p:cNvSpPr txBox="1">
            <a:spLocks noChangeArrowheads="1"/>
          </p:cNvSpPr>
          <p:nvPr/>
        </p:nvSpPr>
        <p:spPr bwMode="auto">
          <a:xfrm>
            <a:off x="1907589" y="1600202"/>
            <a:ext cx="951614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介质质点的振动方向与波传播方向相互垂直的波称横波。如柔绳上传播的波。</a:t>
            </a:r>
          </a:p>
        </p:txBody>
      </p:sp>
      <p:sp>
        <p:nvSpPr>
          <p:cNvPr id="102408" name="Rectangle 8"/>
          <p:cNvSpPr>
            <a:spLocks noChangeArrowheads="1"/>
          </p:cNvSpPr>
          <p:nvPr/>
        </p:nvSpPr>
        <p:spPr bwMode="auto">
          <a:xfrm>
            <a:off x="1907589" y="1038227"/>
            <a:ext cx="23637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、横波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907589" y="5885724"/>
            <a:ext cx="7739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FF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特征：具有交替出现的波峰和波谷。</a:t>
            </a:r>
            <a:endParaRPr lang="en-US" altLang="zh-CN" sz="28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98382" name="ShockwaveFlash1" r:id="rId2" imgW="7791480" imgH="3030480"/>
        </mc:Choice>
        <mc:Fallback>
          <p:control name="ShockwaveFlash1" r:id="rId2" imgW="7791480" imgH="3030480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08263" y="2813050"/>
                  <a:ext cx="7791450" cy="303053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2592808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5" grpId="0"/>
      <p:bldP spid="102406" grpId="0"/>
      <p:bldP spid="102408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6" descr="6－17（五版10-18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2"/>
          <a:stretch>
            <a:fillRect/>
          </a:stretch>
        </p:blipFill>
        <p:spPr bwMode="auto">
          <a:xfrm>
            <a:off x="3095625" y="957263"/>
            <a:ext cx="5715000" cy="54546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095625" y="571500"/>
            <a:ext cx="5715000" cy="52322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水 波 的 干 涉 现 象</a:t>
            </a:r>
          </a:p>
        </p:txBody>
      </p:sp>
      <p:sp>
        <p:nvSpPr>
          <p:cNvPr id="96260" name="Rectangle 9"/>
          <p:cNvSpPr>
            <a:spLocks noChangeArrowheads="1"/>
          </p:cNvSpPr>
          <p:nvPr/>
        </p:nvSpPr>
        <p:spPr bwMode="auto">
          <a:xfrm>
            <a:off x="3095625" y="576263"/>
            <a:ext cx="5715000" cy="5791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589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626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9" name="Rectangle 5"/>
          <p:cNvSpPr>
            <a:spLocks noChangeArrowheads="1"/>
          </p:cNvSpPr>
          <p:nvPr/>
        </p:nvSpPr>
        <p:spPr bwMode="auto">
          <a:xfrm>
            <a:off x="1651550" y="535369"/>
            <a:ext cx="33115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defRPr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2. 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干涉的规律</a:t>
            </a:r>
          </a:p>
        </p:txBody>
      </p:sp>
      <p:sp>
        <p:nvSpPr>
          <p:cNvPr id="45070" name="Text Box 10"/>
          <p:cNvSpPr txBox="1">
            <a:spLocks noChangeArrowheads="1"/>
          </p:cNvSpPr>
          <p:nvPr/>
        </p:nvSpPr>
        <p:spPr bwMode="auto">
          <a:xfrm>
            <a:off x="1651550" y="3140153"/>
            <a:ext cx="34128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sz="2800" i="1" dirty="0">
                <a:solidFill>
                  <a:srgbClr val="0000FF"/>
                </a:solidFill>
                <a:latin typeface="+mn-lt"/>
                <a:ea typeface="+mn-ea"/>
              </a:rPr>
              <a:t>P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 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点处振动方程为：</a:t>
            </a:r>
          </a:p>
        </p:txBody>
      </p:sp>
      <p:sp>
        <p:nvSpPr>
          <p:cNvPr id="45075" name="AutoShape 35"/>
          <p:cNvSpPr>
            <a:spLocks/>
          </p:cNvSpPr>
          <p:nvPr/>
        </p:nvSpPr>
        <p:spPr bwMode="auto">
          <a:xfrm>
            <a:off x="2192944" y="1337509"/>
            <a:ext cx="215900" cy="719137"/>
          </a:xfrm>
          <a:prstGeom prst="leftBrace">
            <a:avLst>
              <a:gd name="adj1" fmla="val 27757"/>
              <a:gd name="adj2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just" eaLnBrk="1" hangingPunct="1">
              <a:defRPr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869840" y="307987"/>
            <a:ext cx="2881312" cy="1871662"/>
            <a:chOff x="8869840" y="307987"/>
            <a:chExt cx="2881312" cy="1871662"/>
          </a:xfrm>
        </p:grpSpPr>
        <p:grpSp>
          <p:nvGrpSpPr>
            <p:cNvPr id="2" name="Group 31"/>
            <p:cNvGrpSpPr>
              <a:grpSpLocks/>
            </p:cNvGrpSpPr>
            <p:nvPr/>
          </p:nvGrpSpPr>
          <p:grpSpPr bwMode="auto">
            <a:xfrm>
              <a:off x="8869840" y="307987"/>
              <a:ext cx="2881312" cy="1871662"/>
              <a:chOff x="3515" y="618"/>
              <a:chExt cx="2087" cy="1315"/>
            </a:xfrm>
          </p:grpSpPr>
          <p:sp>
            <p:nvSpPr>
              <p:cNvPr id="45076" name="Rectangle 30"/>
              <p:cNvSpPr>
                <a:spLocks noChangeArrowheads="1"/>
              </p:cNvSpPr>
              <p:nvPr/>
            </p:nvSpPr>
            <p:spPr bwMode="auto">
              <a:xfrm>
                <a:off x="3515" y="618"/>
                <a:ext cx="2087" cy="1315"/>
              </a:xfrm>
              <a:prstGeom prst="rect">
                <a:avLst/>
              </a:prstGeom>
              <a:solidFill>
                <a:srgbClr val="0066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077" name="Line 13"/>
              <p:cNvSpPr>
                <a:spLocks noChangeShapeType="1"/>
              </p:cNvSpPr>
              <p:nvPr/>
            </p:nvSpPr>
            <p:spPr bwMode="auto">
              <a:xfrm rot="1117454" flipV="1">
                <a:off x="4066" y="815"/>
                <a:ext cx="960" cy="581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078" name="Line 14"/>
              <p:cNvSpPr>
                <a:spLocks noChangeShapeType="1"/>
              </p:cNvSpPr>
              <p:nvPr/>
            </p:nvSpPr>
            <p:spPr bwMode="auto">
              <a:xfrm rot="1115349" flipV="1">
                <a:off x="4143" y="819"/>
                <a:ext cx="826" cy="1023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079" name="Oval 16"/>
              <p:cNvSpPr>
                <a:spLocks noChangeArrowheads="1"/>
              </p:cNvSpPr>
              <p:nvPr/>
            </p:nvSpPr>
            <p:spPr bwMode="auto">
              <a:xfrm>
                <a:off x="3965" y="1183"/>
                <a:ext cx="94" cy="97"/>
              </a:xfrm>
              <a:prstGeom prst="ellipse">
                <a:avLst/>
              </a:prstGeom>
              <a:solidFill>
                <a:srgbClr val="00FF00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080" name="Oval 18"/>
              <p:cNvSpPr>
                <a:spLocks noChangeArrowheads="1"/>
              </p:cNvSpPr>
              <p:nvPr/>
            </p:nvSpPr>
            <p:spPr bwMode="auto">
              <a:xfrm>
                <a:off x="3965" y="1616"/>
                <a:ext cx="94" cy="96"/>
              </a:xfrm>
              <a:prstGeom prst="ellipse">
                <a:avLst/>
              </a:prstGeom>
              <a:solidFill>
                <a:srgbClr val="66FF33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081" name="Oval 24"/>
              <p:cNvSpPr>
                <a:spLocks noChangeArrowheads="1"/>
              </p:cNvSpPr>
              <p:nvPr/>
            </p:nvSpPr>
            <p:spPr bwMode="auto">
              <a:xfrm>
                <a:off x="5085" y="911"/>
                <a:ext cx="95" cy="96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9942094" y="436055"/>
                  <a:ext cx="57502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094" y="436055"/>
                  <a:ext cx="57502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10189673" y="1223026"/>
                  <a:ext cx="583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9673" y="1223026"/>
                  <a:ext cx="58330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8996247" y="888203"/>
                  <a:ext cx="61792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6247" y="888203"/>
                  <a:ext cx="617925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8971335" y="1497554"/>
                  <a:ext cx="6261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FFFF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1335" y="1497554"/>
                  <a:ext cx="62619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11149311" y="588941"/>
                  <a:ext cx="41518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9311" y="588941"/>
                  <a:ext cx="415181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651550" y="2241277"/>
                <a:ext cx="4899803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den>
                              </m:f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550" y="2241277"/>
                <a:ext cx="4899803" cy="8302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6635761" y="2234937"/>
                <a:ext cx="5076903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den>
                              </m:f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61" y="2234937"/>
                <a:ext cx="5076903" cy="8302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103496" y="3101211"/>
                <a:ext cx="20900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96" y="3101211"/>
                <a:ext cx="209005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6915262" y="3128698"/>
                <a:ext cx="28335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262" y="3128698"/>
                <a:ext cx="283359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1873238" y="3650830"/>
                <a:ext cx="8000331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38" y="3650830"/>
                <a:ext cx="8000331" cy="8302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1873238" y="4387881"/>
                <a:ext cx="7934993" cy="1443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38" y="4387881"/>
                <a:ext cx="7934993" cy="14439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10417894" y="4771725"/>
                <a:ext cx="12742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894" y="4771725"/>
                <a:ext cx="127426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1873238" y="5838641"/>
                <a:ext cx="7411837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38" y="5838641"/>
                <a:ext cx="7411837" cy="83029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349852" y="1055826"/>
                <a:ext cx="38514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852" y="1055826"/>
                <a:ext cx="385143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2349852" y="1626146"/>
                <a:ext cx="38452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852" y="1626146"/>
                <a:ext cx="384528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69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5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9" grpId="0"/>
      <p:bldP spid="45070" grpId="0"/>
      <p:bldP spid="45075" grpId="0" animBg="1"/>
      <p:bldP spid="32" grpId="0"/>
      <p:bldP spid="33" grpId="0"/>
      <p:bldP spid="34" grpId="0"/>
      <p:bldP spid="35" grpId="0"/>
      <p:bldP spid="36" grpId="0"/>
      <p:bldP spid="37" grpId="0"/>
      <p:bldP spid="39" grpId="0"/>
      <p:bldP spid="41" grpId="0"/>
      <p:bldP spid="40" grpId="0"/>
      <p:bldP spid="4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82" name="Picture 17" descr="BD1486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341437"/>
            <a:ext cx="27305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80" name="Picture 18" descr="BD1486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3941761"/>
            <a:ext cx="282674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106" name="Text Box 21"/>
              <p:cNvSpPr txBox="1">
                <a:spLocks noChangeArrowheads="1"/>
              </p:cNvSpPr>
              <p:nvPr/>
            </p:nvSpPr>
            <p:spPr bwMode="auto">
              <a:xfrm>
                <a:off x="2502001" y="2559495"/>
                <a:ext cx="6261101" cy="5238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，相长干涉的条件简化为</a:t>
                </a:r>
              </a:p>
            </p:txBody>
          </p:sp>
        </mc:Choice>
        <mc:Fallback xmlns="">
          <p:sp>
            <p:nvSpPr>
              <p:cNvPr id="46106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2001" y="2559495"/>
                <a:ext cx="6261101" cy="523876"/>
              </a:xfrm>
              <a:prstGeom prst="rect">
                <a:avLst/>
              </a:prstGeom>
              <a:blipFill>
                <a:blip r:embed="rId4"/>
                <a:stretch>
                  <a:fillRect l="-1946" t="-12791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9005149" y="1884854"/>
            <a:ext cx="2859088" cy="523876"/>
            <a:chOff x="3041" y="1353"/>
            <a:chExt cx="1801" cy="330"/>
          </a:xfrm>
        </p:grpSpPr>
        <p:sp>
          <p:nvSpPr>
            <p:cNvPr id="46104" name="Text Box 12"/>
            <p:cNvSpPr txBox="1">
              <a:spLocks noChangeArrowheads="1"/>
            </p:cNvSpPr>
            <p:nvPr/>
          </p:nvSpPr>
          <p:spPr bwMode="auto">
            <a:xfrm>
              <a:off x="3653" y="1353"/>
              <a:ext cx="118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干涉相长</a:t>
              </a:r>
            </a:p>
          </p:txBody>
        </p:sp>
        <p:sp>
          <p:nvSpPr>
            <p:cNvPr id="46105" name="AutoShape 23"/>
            <p:cNvSpPr>
              <a:spLocks noChangeArrowheads="1"/>
            </p:cNvSpPr>
            <p:nvPr/>
          </p:nvSpPr>
          <p:spPr bwMode="auto">
            <a:xfrm>
              <a:off x="3041" y="1389"/>
              <a:ext cx="545" cy="272"/>
            </a:xfrm>
            <a:prstGeom prst="leftArrow">
              <a:avLst>
                <a:gd name="adj1" fmla="val 50000"/>
                <a:gd name="adj2" fmla="val 50092"/>
              </a:avLst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8998798" y="4502193"/>
            <a:ext cx="2787650" cy="523876"/>
            <a:chOff x="3267" y="3039"/>
            <a:chExt cx="1756" cy="330"/>
          </a:xfrm>
        </p:grpSpPr>
        <p:sp>
          <p:nvSpPr>
            <p:cNvPr id="46102" name="Rectangle 14"/>
            <p:cNvSpPr>
              <a:spLocks noChangeArrowheads="1"/>
            </p:cNvSpPr>
            <p:nvPr/>
          </p:nvSpPr>
          <p:spPr bwMode="auto">
            <a:xfrm>
              <a:off x="3879" y="3039"/>
              <a:ext cx="114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干涉相消</a:t>
              </a:r>
            </a:p>
          </p:txBody>
        </p:sp>
        <p:sp>
          <p:nvSpPr>
            <p:cNvPr id="46103" name="AutoShape 24"/>
            <p:cNvSpPr>
              <a:spLocks noChangeArrowheads="1"/>
            </p:cNvSpPr>
            <p:nvPr/>
          </p:nvSpPr>
          <p:spPr bwMode="auto">
            <a:xfrm>
              <a:off x="3267" y="3068"/>
              <a:ext cx="545" cy="272"/>
            </a:xfrm>
            <a:prstGeom prst="leftArrow">
              <a:avLst>
                <a:gd name="adj1" fmla="val 50000"/>
                <a:gd name="adj2" fmla="val 50092"/>
              </a:avLst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100" name="Text Box 29"/>
              <p:cNvSpPr txBox="1">
                <a:spLocks noChangeArrowheads="1"/>
              </p:cNvSpPr>
              <p:nvPr/>
            </p:nvSpPr>
            <p:spPr bwMode="auto">
              <a:xfrm>
                <a:off x="2502001" y="5198936"/>
                <a:ext cx="626110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，相消干涉的条件简化为</a:t>
                </a:r>
              </a:p>
            </p:txBody>
          </p:sp>
        </mc:Choice>
        <mc:Fallback xmlns="">
          <p:sp>
            <p:nvSpPr>
              <p:cNvPr id="46100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2001" y="5198936"/>
                <a:ext cx="6261101" cy="523220"/>
              </a:xfrm>
              <a:prstGeom prst="rect">
                <a:avLst/>
              </a:prstGeom>
              <a:blipFill>
                <a:blip r:embed="rId5"/>
                <a:stretch>
                  <a:fillRect l="-1946" t="-12791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29"/>
          <p:cNvGrpSpPr>
            <a:grpSpLocks/>
          </p:cNvGrpSpPr>
          <p:nvPr/>
        </p:nvGrpSpPr>
        <p:grpSpPr bwMode="auto">
          <a:xfrm>
            <a:off x="9691428" y="1092858"/>
            <a:ext cx="1261884" cy="523220"/>
            <a:chOff x="7524750" y="1196975"/>
            <a:chExt cx="1261884" cy="523220"/>
          </a:xfrm>
        </p:grpSpPr>
        <p:sp>
          <p:nvSpPr>
            <p:cNvPr id="46092" name="AutoShape 38"/>
            <p:cNvSpPr>
              <a:spLocks noChangeArrowheads="1"/>
            </p:cNvSpPr>
            <p:nvPr/>
          </p:nvSpPr>
          <p:spPr bwMode="auto">
            <a:xfrm>
              <a:off x="7524750" y="1196975"/>
              <a:ext cx="1261884" cy="503238"/>
            </a:xfrm>
            <a:prstGeom prst="wedgeRoundRectCallout">
              <a:avLst>
                <a:gd name="adj1" fmla="val -149641"/>
                <a:gd name="adj2" fmla="val -100159"/>
                <a:gd name="adj3" fmla="val 16667"/>
              </a:avLst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46099" name="Rectangle 37"/>
            <p:cNvSpPr>
              <a:spLocks noChangeArrowheads="1"/>
            </p:cNvSpPr>
            <p:nvPr/>
          </p:nvSpPr>
          <p:spPr bwMode="auto">
            <a:xfrm>
              <a:off x="7524750" y="1196975"/>
              <a:ext cx="126188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相位差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186629" y="280796"/>
                <a:ext cx="4299767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629" y="280796"/>
                <a:ext cx="4299767" cy="6141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572690" y="181077"/>
                <a:ext cx="4380622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90" y="181077"/>
                <a:ext cx="4380622" cy="8302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502001" y="1058836"/>
                <a:ext cx="7021730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=±2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=0,1,2,⋯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001" y="1058836"/>
                <a:ext cx="7021730" cy="8302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155562" y="1840974"/>
                <a:ext cx="3885615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562" y="1840974"/>
                <a:ext cx="3885615" cy="6141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3113641" y="3107585"/>
                <a:ext cx="53031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=0,1,2,⋯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641" y="3107585"/>
                <a:ext cx="530311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113641" y="5722156"/>
                <a:ext cx="6580135" cy="90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f>
                        <m:fPr>
                          <m:ctrlPr>
                            <a:rPr lang="el-GR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=1,2,3,⋯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641" y="5722156"/>
                <a:ext cx="6580135" cy="9077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2502001" y="3658434"/>
                <a:ext cx="7956281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=1,2,3,⋯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001" y="3658434"/>
                <a:ext cx="7956281" cy="8302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155562" y="4419412"/>
                <a:ext cx="3825343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562" y="4419412"/>
                <a:ext cx="3825343" cy="61414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502001" y="1916332"/>
                <a:ext cx="21909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001" y="1916332"/>
                <a:ext cx="21909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502001" y="4462892"/>
                <a:ext cx="24182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001" y="4462892"/>
                <a:ext cx="241822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5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0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0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06" grpId="0"/>
      <p:bldP spid="46100" grpId="0"/>
      <p:bldP spid="31" grpId="0"/>
      <p:bldP spid="9" grpId="0"/>
      <p:bldP spid="33" grpId="0"/>
      <p:bldP spid="34" grpId="0"/>
      <p:bldP spid="35" grpId="0"/>
      <p:bldP spid="36" grpId="0"/>
      <p:bldP spid="37" grpId="0"/>
      <p:bldP spid="38" grpId="0"/>
      <p:bldP spid="23" grpId="0"/>
      <p:bldP spid="2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 Box 18"/>
          <p:cNvSpPr txBox="1">
            <a:spLocks noChangeArrowheads="1"/>
          </p:cNvSpPr>
          <p:nvPr/>
        </p:nvSpPr>
        <p:spPr bwMode="auto">
          <a:xfrm>
            <a:off x="1933576" y="531179"/>
            <a:ext cx="9526904" cy="1815882"/>
          </a:xfrm>
          <a:prstGeom prst="rect">
            <a:avLst/>
          </a:prstGeom>
          <a:solidFill>
            <a:srgbClr val="FFCC99"/>
          </a:solidFill>
          <a:ln w="158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从能量上看，当两相干波发生干涉时，在两波交叠的区域，合成波在空间各处的强度并不等于两个分波强度之和，而是发生重新分布。这种新的强度分布是时间上稳定的、空间上强弱相间具有周期性的一种分布。</a:t>
            </a:r>
          </a:p>
        </p:txBody>
      </p:sp>
      <p:sp>
        <p:nvSpPr>
          <p:cNvPr id="4" name="Text Box 20">
            <a:extLst>
              <a:ext uri="{FF2B5EF4-FFF2-40B4-BE49-F238E27FC236}">
                <a16:creationId xmlns:a16="http://schemas.microsoft.com/office/drawing/2014/main" xmlns="" id="{0B42386A-5433-4218-8A62-1236F0B92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8230" y="3663376"/>
            <a:ext cx="33722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注意：两波源的波振幅相近或相等时干涉现象明显。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31152" name="ShockwaveFlash1" r:id="rId2" imgW="4726080" imgH="4083120"/>
        </mc:Choice>
        <mc:Fallback>
          <p:control name="ShockwaveFlash1" r:id="rId2" imgW="4726080" imgH="4083120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44775" y="2525713"/>
                  <a:ext cx="4725988" cy="4083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5826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animBg="1"/>
      <p:bldP spid="4" grpId="0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6370" name="Text Box 2"/>
              <p:cNvSpPr txBox="1">
                <a:spLocks noChangeArrowheads="1"/>
              </p:cNvSpPr>
              <p:nvPr/>
            </p:nvSpPr>
            <p:spPr bwMode="auto">
              <a:xfrm>
                <a:off x="1556710" y="485750"/>
                <a:ext cx="10065019" cy="22467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11.4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：如图，在同一媒质中相距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两点处各有一个波源，它们作同频率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)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、同方向的振动。设它们激起的波为平面简谐波，振幅均为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，波速为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点为波峰时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点恰为波谷，求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连线上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之间因干涉而静止的各点的位置。</a:t>
                </a:r>
              </a:p>
            </p:txBody>
          </p:sp>
        </mc:Choice>
        <mc:Fallback xmlns="">
          <p:sp>
            <p:nvSpPr>
              <p:cNvPr id="186370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6710" y="485750"/>
                <a:ext cx="10065019" cy="2246769"/>
              </a:xfrm>
              <a:prstGeom prst="rect">
                <a:avLst/>
              </a:prstGeom>
              <a:blipFill>
                <a:blip r:embed="rId3"/>
                <a:stretch>
                  <a:fillRect l="-1211" t="-2989" r="-1272" b="-679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37" y="2732519"/>
            <a:ext cx="66579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5547"/>
      </p:ext>
    </p:extLst>
  </p:cSld>
  <p:clrMapOvr>
    <a:masterClrMapping/>
  </p:clrMapOvr>
  <p:transition>
    <p:blinds dir="vert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6380" name="Text Box 49"/>
              <p:cNvSpPr txBox="1">
                <a:spLocks noChangeArrowheads="1"/>
              </p:cNvSpPr>
              <p:nvPr/>
            </p:nvSpPr>
            <p:spPr bwMode="auto">
              <a:xfrm>
                <a:off x="1659948" y="1480375"/>
                <a:ext cx="10065020" cy="1384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解： 首先选定坐标系，以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点为原点，水平向右为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轴正向。设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连线上因干涉而静止的点，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=20−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，又题意知，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两点为一对相干波源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，则</a:t>
                </a:r>
              </a:p>
            </p:txBody>
          </p:sp>
        </mc:Choice>
        <mc:Fallback xmlns="">
          <p:sp>
            <p:nvSpPr>
              <p:cNvPr id="18638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59948" y="1480375"/>
                <a:ext cx="10065020" cy="1384995"/>
              </a:xfrm>
              <a:prstGeom prst="rect">
                <a:avLst/>
              </a:prstGeom>
              <a:blipFill>
                <a:blip r:embed="rId3"/>
                <a:stretch>
                  <a:fillRect l="-1211" t="-4846" r="-1272" b="-114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1659948" y="2857562"/>
                <a:ext cx="4765151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𝐵𝐶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𝐴𝐶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48" y="2857562"/>
                <a:ext cx="4765151" cy="90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6308936" y="3076528"/>
                <a:ext cx="22045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936" y="3076528"/>
                <a:ext cx="22045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7" b="14091"/>
          <a:stretch/>
        </p:blipFill>
        <p:spPr>
          <a:xfrm>
            <a:off x="3260231" y="431620"/>
            <a:ext cx="6657975" cy="9666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659947" y="3623544"/>
                <a:ext cx="2934906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0−2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47" y="3623544"/>
                <a:ext cx="2934906" cy="9285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385685" y="3863267"/>
                <a:ext cx="22045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685" y="3863267"/>
                <a:ext cx="220451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679292" y="4590278"/>
                <a:ext cx="2245615" cy="90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292" y="4590278"/>
                <a:ext cx="2245615" cy="9077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956719" y="3623544"/>
                <a:ext cx="4403321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𝑢𝑇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=200×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719" y="3623544"/>
                <a:ext cx="4403321" cy="9017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656596" y="4826702"/>
                <a:ext cx="16855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596" y="4826702"/>
                <a:ext cx="168559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692084" y="4829874"/>
                <a:ext cx="20197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0&lt;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084" y="4829874"/>
                <a:ext cx="201972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49"/>
          <p:cNvSpPr txBox="1">
            <a:spLocks noChangeArrowheads="1"/>
          </p:cNvSpPr>
          <p:nvPr/>
        </p:nvSpPr>
        <p:spPr bwMode="auto">
          <a:xfrm>
            <a:off x="5342186" y="4829874"/>
            <a:ext cx="699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由</a:t>
            </a:r>
          </a:p>
        </p:txBody>
      </p:sp>
      <p:sp>
        <p:nvSpPr>
          <p:cNvPr id="15" name="Text Box 49"/>
          <p:cNvSpPr txBox="1">
            <a:spLocks noChangeArrowheads="1"/>
          </p:cNvSpPr>
          <p:nvPr/>
        </p:nvSpPr>
        <p:spPr bwMode="auto">
          <a:xfrm>
            <a:off x="7587801" y="4820709"/>
            <a:ext cx="699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8061702" y="4816878"/>
                <a:ext cx="34606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=0,±1,±2,⋯,±9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702" y="4816878"/>
                <a:ext cx="346062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659947" y="5498027"/>
                <a:ext cx="10065021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连线上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之间因干涉而静止的各点位置是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=1，2，3，…，17，18，19 (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) 处。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47" y="5498027"/>
                <a:ext cx="10065021" cy="954107"/>
              </a:xfrm>
              <a:prstGeom prst="rect">
                <a:avLst/>
              </a:prstGeom>
              <a:blipFill>
                <a:blip r:embed="rId14"/>
                <a:stretch>
                  <a:fillRect l="-1211" t="-7051" r="-1272" b="-173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xmlns="" id="{67E103FE-A56C-4787-AAF4-E43B5C79DE88}"/>
                  </a:ext>
                </a:extLst>
              </p:cNvPr>
              <p:cNvSpPr/>
              <p:nvPr/>
            </p:nvSpPr>
            <p:spPr>
              <a:xfrm>
                <a:off x="9096920" y="3050748"/>
                <a:ext cx="22631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7E103FE-A56C-4787-AAF4-E43B5C79D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920" y="3050748"/>
                <a:ext cx="226312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63279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6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80" grpId="0"/>
      <p:bldP spid="41" grpId="0"/>
      <p:bldP spid="42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3" grpId="0"/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6370" name="Text Box 2"/>
              <p:cNvSpPr txBox="1">
                <a:spLocks noChangeArrowheads="1"/>
              </p:cNvSpPr>
              <p:nvPr/>
            </p:nvSpPr>
            <p:spPr bwMode="auto">
              <a:xfrm>
                <a:off x="568569" y="406792"/>
                <a:ext cx="8534400" cy="180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例：如图所示，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两点为同一介质中两相干波源。其振幅皆为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，频率皆为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，但当点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为波峰时，点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适为波谷。设波速为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，试写出由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发出的两列波传到点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时干涉的结果。</a:t>
                </a:r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186370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569" y="406792"/>
                <a:ext cx="8534400" cy="1800225"/>
              </a:xfrm>
              <a:prstGeom prst="rect">
                <a:avLst/>
              </a:prstGeom>
              <a:blipFill>
                <a:blip r:embed="rId3"/>
                <a:stretch>
                  <a:fillRect l="-1429" t="-3729" r="-5714" b="-94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371" name="Text Box 24"/>
          <p:cNvSpPr txBox="1">
            <a:spLocks noChangeArrowheads="1"/>
          </p:cNvSpPr>
          <p:nvPr/>
        </p:nvSpPr>
        <p:spPr bwMode="auto">
          <a:xfrm>
            <a:off x="4898427" y="2235592"/>
            <a:ext cx="1219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解：</a:t>
            </a:r>
          </a:p>
        </p:txBody>
      </p:sp>
      <p:grpSp>
        <p:nvGrpSpPr>
          <p:cNvPr id="186372" name="Group 55"/>
          <p:cNvGrpSpPr>
            <a:grpSpLocks/>
          </p:cNvGrpSpPr>
          <p:nvPr/>
        </p:nvGrpSpPr>
        <p:grpSpPr bwMode="auto">
          <a:xfrm>
            <a:off x="568570" y="2311791"/>
            <a:ext cx="4191000" cy="2286000"/>
            <a:chOff x="288" y="1536"/>
            <a:chExt cx="2640" cy="1440"/>
          </a:xfrm>
        </p:grpSpPr>
        <p:sp>
          <p:nvSpPr>
            <p:cNvPr id="186382" name="Rectangle 44"/>
            <p:cNvSpPr>
              <a:spLocks noChangeArrowheads="1"/>
            </p:cNvSpPr>
            <p:nvPr/>
          </p:nvSpPr>
          <p:spPr bwMode="auto">
            <a:xfrm>
              <a:off x="288" y="1536"/>
              <a:ext cx="2640" cy="14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grpSp>
          <p:nvGrpSpPr>
            <p:cNvPr id="186383" name="Group 43"/>
            <p:cNvGrpSpPr>
              <a:grpSpLocks/>
            </p:cNvGrpSpPr>
            <p:nvPr/>
          </p:nvGrpSpPr>
          <p:grpSpPr bwMode="auto">
            <a:xfrm>
              <a:off x="457" y="1632"/>
              <a:ext cx="2183" cy="1296"/>
              <a:chOff x="265" y="2208"/>
              <a:chExt cx="2183" cy="1296"/>
            </a:xfrm>
          </p:grpSpPr>
          <p:sp>
            <p:nvSpPr>
              <p:cNvPr id="186384" name="Line 30"/>
              <p:cNvSpPr>
                <a:spLocks noChangeShapeType="1"/>
              </p:cNvSpPr>
              <p:nvPr/>
            </p:nvSpPr>
            <p:spPr bwMode="auto">
              <a:xfrm flipV="1">
                <a:off x="816" y="2256"/>
                <a:ext cx="0" cy="9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86385" name="Line 29"/>
              <p:cNvSpPr>
                <a:spLocks noChangeShapeType="1"/>
              </p:cNvSpPr>
              <p:nvPr/>
            </p:nvSpPr>
            <p:spPr bwMode="auto">
              <a:xfrm>
                <a:off x="816" y="3168"/>
                <a:ext cx="15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86386" name="Oval 26"/>
              <p:cNvSpPr>
                <a:spLocks noChangeArrowheads="1"/>
              </p:cNvSpPr>
              <p:nvPr/>
            </p:nvSpPr>
            <p:spPr bwMode="auto">
              <a:xfrm>
                <a:off x="768" y="2208"/>
                <a:ext cx="96" cy="96"/>
              </a:xfrm>
              <a:prstGeom prst="ellipse">
                <a:avLst/>
              </a:prstGeom>
              <a:solidFill>
                <a:srgbClr val="CC00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6387" name="Oval 27"/>
              <p:cNvSpPr>
                <a:spLocks noChangeArrowheads="1"/>
              </p:cNvSpPr>
              <p:nvPr/>
            </p:nvSpPr>
            <p:spPr bwMode="auto">
              <a:xfrm>
                <a:off x="2352" y="3120"/>
                <a:ext cx="96" cy="96"/>
              </a:xfrm>
              <a:prstGeom prst="ellipse">
                <a:avLst/>
              </a:prstGeom>
              <a:solidFill>
                <a:srgbClr val="CC00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6388" name="Oval 28"/>
              <p:cNvSpPr>
                <a:spLocks noChangeArrowheads="1"/>
              </p:cNvSpPr>
              <p:nvPr/>
            </p:nvSpPr>
            <p:spPr bwMode="auto">
              <a:xfrm>
                <a:off x="768" y="3120"/>
                <a:ext cx="96" cy="96"/>
              </a:xfrm>
              <a:prstGeom prst="ellipse">
                <a:avLst/>
              </a:prstGeom>
              <a:solidFill>
                <a:srgbClr val="CC00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6389" name="Line 31"/>
              <p:cNvSpPr>
                <a:spLocks noChangeShapeType="1"/>
              </p:cNvSpPr>
              <p:nvPr/>
            </p:nvSpPr>
            <p:spPr bwMode="auto">
              <a:xfrm>
                <a:off x="336" y="2256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86390" name="Line 32"/>
              <p:cNvSpPr>
                <a:spLocks noChangeShapeType="1"/>
              </p:cNvSpPr>
              <p:nvPr/>
            </p:nvSpPr>
            <p:spPr bwMode="auto">
              <a:xfrm>
                <a:off x="336" y="316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86391" name="Line 33"/>
              <p:cNvSpPr>
                <a:spLocks noChangeShapeType="1"/>
              </p:cNvSpPr>
              <p:nvPr/>
            </p:nvSpPr>
            <p:spPr bwMode="auto">
              <a:xfrm>
                <a:off x="816" y="3312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86392" name="Line 34"/>
              <p:cNvSpPr>
                <a:spLocks noChangeShapeType="1"/>
              </p:cNvSpPr>
              <p:nvPr/>
            </p:nvSpPr>
            <p:spPr bwMode="auto">
              <a:xfrm>
                <a:off x="2400" y="3312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cxnSp>
            <p:nvCxnSpPr>
              <p:cNvPr id="186393" name="AutoShape 36"/>
              <p:cNvCxnSpPr>
                <a:cxnSpLocks noChangeShapeType="1"/>
              </p:cNvCxnSpPr>
              <p:nvPr/>
            </p:nvCxnSpPr>
            <p:spPr bwMode="auto">
              <a:xfrm>
                <a:off x="816" y="3408"/>
                <a:ext cx="1584" cy="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6394" name="AutoShape 37"/>
              <p:cNvCxnSpPr>
                <a:cxnSpLocks noChangeShapeType="1"/>
              </p:cNvCxnSpPr>
              <p:nvPr/>
            </p:nvCxnSpPr>
            <p:spPr bwMode="auto">
              <a:xfrm>
                <a:off x="432" y="2250"/>
                <a:ext cx="0" cy="912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6395" name="Text Box 38"/>
              <p:cNvSpPr txBox="1">
                <a:spLocks noChangeArrowheads="1"/>
              </p:cNvSpPr>
              <p:nvPr/>
            </p:nvSpPr>
            <p:spPr bwMode="auto">
              <a:xfrm>
                <a:off x="265" y="2544"/>
                <a:ext cx="53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15m</a:t>
                </a:r>
              </a:p>
            </p:txBody>
          </p:sp>
          <p:sp>
            <p:nvSpPr>
              <p:cNvPr id="186396" name="Text Box 39"/>
              <p:cNvSpPr txBox="1">
                <a:spLocks noChangeArrowheads="1"/>
              </p:cNvSpPr>
              <p:nvPr/>
            </p:nvSpPr>
            <p:spPr bwMode="auto">
              <a:xfrm>
                <a:off x="1354" y="3135"/>
                <a:ext cx="53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20m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6380" name="Text Box 49"/>
              <p:cNvSpPr txBox="1">
                <a:spLocks noChangeArrowheads="1"/>
              </p:cNvSpPr>
              <p:nvPr/>
            </p:nvSpPr>
            <p:spPr bwMode="auto">
              <a:xfrm>
                <a:off x="4898427" y="3759591"/>
                <a:ext cx="5365750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的相位较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超前，则</a:t>
                </a:r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18638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98427" y="3759591"/>
                <a:ext cx="5365750" cy="523875"/>
              </a:xfrm>
              <a:prstGeom prst="rect">
                <a:avLst/>
              </a:prstGeom>
              <a:blipFill>
                <a:blip r:embed="rId4"/>
                <a:stretch>
                  <a:fillRect l="-2386" t="-12791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774228" y="2311791"/>
                <a:ext cx="41518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228" y="2311791"/>
                <a:ext cx="41518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169899" y="3976259"/>
                <a:ext cx="48669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899" y="3976259"/>
                <a:ext cx="48669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1218027" y="3925143"/>
                <a:ext cx="6064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027" y="3925143"/>
                <a:ext cx="60642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5518057" y="2128636"/>
                <a:ext cx="3041858" cy="6260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𝐵𝑃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57" y="2128636"/>
                <a:ext cx="3041858" cy="6260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8415019" y="2177777"/>
                <a:ext cx="13565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019" y="2177777"/>
                <a:ext cx="135659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024683" y="2844248"/>
                <a:ext cx="1141916" cy="829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683" y="2844248"/>
                <a:ext cx="1141916" cy="8290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058144" y="2807861"/>
                <a:ext cx="3060005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=0.10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144" y="2807861"/>
                <a:ext cx="3060005" cy="9017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5615120" y="4324669"/>
                <a:ext cx="22631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120" y="4324669"/>
                <a:ext cx="226311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568569" y="4868148"/>
                <a:ext cx="4767202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𝐵𝑃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69" y="4868148"/>
                <a:ext cx="4767202" cy="8989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5120255" y="4869143"/>
                <a:ext cx="3269164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25−15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255" y="4869143"/>
                <a:ext cx="3269164" cy="9105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8225096" y="5062818"/>
                <a:ext cx="17364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201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096" y="5062818"/>
                <a:ext cx="173643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 Box 53"/>
              <p:cNvSpPr txBox="1">
                <a:spLocks noChangeArrowheads="1"/>
              </p:cNvSpPr>
              <p:nvPr/>
            </p:nvSpPr>
            <p:spPr bwMode="auto">
              <a:xfrm>
                <a:off x="568569" y="5893191"/>
                <a:ext cx="29718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合振幅</a:t>
                </a:r>
              </a:p>
            </p:txBody>
          </p:sp>
        </mc:Choice>
        <mc:Fallback xmlns="">
          <p:sp>
            <p:nvSpPr>
              <p:cNvPr id="44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569" y="5893191"/>
                <a:ext cx="2971800" cy="519113"/>
              </a:xfrm>
              <a:prstGeom prst="rect">
                <a:avLst/>
              </a:prstGeom>
              <a:blipFill>
                <a:blip r:embed="rId16"/>
                <a:stretch>
                  <a:fillRect l="-4098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2569943" y="5891137"/>
                <a:ext cx="24182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943" y="5891137"/>
                <a:ext cx="241822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4817481" y="5891137"/>
                <a:ext cx="850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481" y="5891137"/>
                <a:ext cx="85029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71696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6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6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1" grpId="0"/>
      <p:bldP spid="186380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25" y="563563"/>
            <a:ext cx="1103313" cy="1103312"/>
            <a:chOff x="1161143" y="1538514"/>
            <a:chExt cx="1103086" cy="1103086"/>
          </a:xfrm>
        </p:grpSpPr>
        <p:sp>
          <p:nvSpPr>
            <p:cNvPr id="23" name="圆角矩形 2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8034" name="文本框 23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1020763" y="5137150"/>
            <a:ext cx="820737" cy="822325"/>
            <a:chOff x="2265529" y="2033517"/>
            <a:chExt cx="821667" cy="821667"/>
          </a:xfrm>
        </p:grpSpPr>
        <p:sp>
          <p:nvSpPr>
            <p:cNvPr id="34" name="椭圆 33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8032" name="文本框 34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030" name="文本框 24"/>
              <p:cNvSpPr txBox="1">
                <a:spLocks noChangeArrowheads="1"/>
              </p:cNvSpPr>
              <p:nvPr/>
            </p:nvSpPr>
            <p:spPr bwMode="auto">
              <a:xfrm>
                <a:off x="1944688" y="628650"/>
                <a:ext cx="7913687" cy="1816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/>
                <a:r>
                  <a:rPr kumimoji="1" lang="en-US" altLang="zh-CN" sz="2800" b="1" dirty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0835</a:t>
                </a:r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如图所示，两列波长为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的相干波在点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相遇。波在点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振动的初相是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，点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到点</a:t>
                </a:r>
                <a:r>
                  <a:rPr kumimoji="1" lang="en-US" altLang="zh-CN" sz="2800" b="1" i="1" dirty="0">
                    <a:solidFill>
                      <a:srgbClr val="0000FF"/>
                    </a:solidFill>
                    <a:latin typeface="Times New Roman" pitchFamily="18" charset="0"/>
                    <a:ea typeface="楷体" pitchFamily="49" charset="-122"/>
                  </a:rPr>
                  <a:t>P</a:t>
                </a:r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的距离是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。波在点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振动的初相是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，点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到点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的距离是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。以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代表整数则点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是干涉极大的条件为</a:t>
                </a:r>
              </a:p>
            </p:txBody>
          </p:sp>
        </mc:Choice>
        <mc:Fallback xmlns="">
          <p:sp>
            <p:nvSpPr>
              <p:cNvPr id="38030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4688" y="628650"/>
                <a:ext cx="7913687" cy="1816100"/>
              </a:xfrm>
              <a:prstGeom prst="rect">
                <a:avLst/>
              </a:prstGeom>
              <a:blipFill>
                <a:blip r:embed="rId3"/>
                <a:stretch>
                  <a:fillRect l="-1541" t="-4027" r="-6163" b="-771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1941512" y="2574925"/>
            <a:ext cx="3088075" cy="858838"/>
            <a:chOff x="1941512" y="2574925"/>
            <a:chExt cx="3088075" cy="858838"/>
          </a:xfrm>
        </p:grpSpPr>
        <p:grpSp>
          <p:nvGrpSpPr>
            <p:cNvPr id="38025" name="组合 3"/>
            <p:cNvGrpSpPr>
              <a:grpSpLocks/>
            </p:cNvGrpSpPr>
            <p:nvPr/>
          </p:nvGrpSpPr>
          <p:grpSpPr bwMode="auto">
            <a:xfrm>
              <a:off x="1941512" y="2574925"/>
              <a:ext cx="744087" cy="858838"/>
              <a:chOff x="1616982" y="1979050"/>
              <a:chExt cx="743946" cy="859387"/>
            </a:xfrm>
          </p:grpSpPr>
          <p:grpSp>
            <p:nvGrpSpPr>
              <p:cNvPr id="38026" name="组合 4"/>
              <p:cNvGrpSpPr>
                <a:grpSpLocks/>
              </p:cNvGrpSpPr>
              <p:nvPr/>
            </p:nvGrpSpPr>
            <p:grpSpPr bwMode="auto">
              <a:xfrm>
                <a:off x="1616982" y="2412325"/>
                <a:ext cx="743946" cy="426112"/>
                <a:chOff x="1459367" y="2127931"/>
                <a:chExt cx="5060950" cy="2898775"/>
              </a:xfrm>
            </p:grpSpPr>
            <p:sp>
              <p:nvSpPr>
                <p:cNvPr id="38028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029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027" name="文本框 5"/>
              <p:cNvSpPr txBox="1">
                <a:spLocks noChangeArrowheads="1"/>
              </p:cNvSpPr>
              <p:nvPr/>
            </p:nvSpPr>
            <p:spPr bwMode="auto">
              <a:xfrm>
                <a:off x="1668138" y="1979050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壹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2841167" y="2746313"/>
                  <a:ext cx="218842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167" y="2746313"/>
                  <a:ext cx="218842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/>
          <p:cNvGrpSpPr/>
          <p:nvPr/>
        </p:nvGrpSpPr>
        <p:grpSpPr>
          <a:xfrm>
            <a:off x="1941513" y="3355975"/>
            <a:ext cx="3509984" cy="860425"/>
            <a:chOff x="1941513" y="3355975"/>
            <a:chExt cx="3509984" cy="860425"/>
          </a:xfrm>
        </p:grpSpPr>
        <p:grpSp>
          <p:nvGrpSpPr>
            <p:cNvPr id="38020" name="组合 8"/>
            <p:cNvGrpSpPr>
              <a:grpSpLocks/>
            </p:cNvGrpSpPr>
            <p:nvPr/>
          </p:nvGrpSpPr>
          <p:grpSpPr bwMode="auto">
            <a:xfrm>
              <a:off x="1941513" y="3355975"/>
              <a:ext cx="743858" cy="860425"/>
              <a:chOff x="1616982" y="3488536"/>
              <a:chExt cx="743946" cy="859387"/>
            </a:xfrm>
          </p:grpSpPr>
          <p:grpSp>
            <p:nvGrpSpPr>
              <p:cNvPr id="38021" name="组合 9"/>
              <p:cNvGrpSpPr>
                <a:grpSpLocks/>
              </p:cNvGrpSpPr>
              <p:nvPr/>
            </p:nvGrpSpPr>
            <p:grpSpPr bwMode="auto">
              <a:xfrm>
                <a:off x="1616982" y="3921811"/>
                <a:ext cx="743946" cy="426112"/>
                <a:chOff x="1459367" y="2127931"/>
                <a:chExt cx="5060950" cy="2898775"/>
              </a:xfrm>
            </p:grpSpPr>
            <p:sp>
              <p:nvSpPr>
                <p:cNvPr id="38023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024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022" name="文本框 10"/>
              <p:cNvSpPr txBox="1">
                <a:spLocks noChangeArrowheads="1"/>
              </p:cNvSpPr>
              <p:nvPr/>
            </p:nvSpPr>
            <p:spPr bwMode="auto">
              <a:xfrm>
                <a:off x="1668138" y="3488536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贰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2841167" y="3537782"/>
                  <a:ext cx="261033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167" y="3537782"/>
                  <a:ext cx="261033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/>
          <p:cNvGrpSpPr/>
          <p:nvPr/>
        </p:nvGrpSpPr>
        <p:grpSpPr>
          <a:xfrm>
            <a:off x="1941514" y="4205288"/>
            <a:ext cx="6023428" cy="860425"/>
            <a:chOff x="1941514" y="4205288"/>
            <a:chExt cx="6023428" cy="860425"/>
          </a:xfrm>
        </p:grpSpPr>
        <p:grpSp>
          <p:nvGrpSpPr>
            <p:cNvPr id="38015" name="组合 13"/>
            <p:cNvGrpSpPr>
              <a:grpSpLocks/>
            </p:cNvGrpSpPr>
            <p:nvPr/>
          </p:nvGrpSpPr>
          <p:grpSpPr bwMode="auto">
            <a:xfrm>
              <a:off x="1941514" y="4205288"/>
              <a:ext cx="743906" cy="860425"/>
              <a:chOff x="1616982" y="4998022"/>
              <a:chExt cx="743946" cy="859387"/>
            </a:xfrm>
          </p:grpSpPr>
          <p:grpSp>
            <p:nvGrpSpPr>
              <p:cNvPr id="38016" name="组合 14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38018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019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017" name="文本框 15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叁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2841167" y="4386048"/>
                  <a:ext cx="512377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l-GR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167" y="4386048"/>
                  <a:ext cx="5123775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/>
          <p:cNvGrpSpPr/>
          <p:nvPr/>
        </p:nvGrpSpPr>
        <p:grpSpPr>
          <a:xfrm>
            <a:off x="1941513" y="5060950"/>
            <a:ext cx="6151027" cy="858838"/>
            <a:chOff x="1941513" y="5060950"/>
            <a:chExt cx="6151027" cy="858838"/>
          </a:xfrm>
        </p:grpSpPr>
        <p:grpSp>
          <p:nvGrpSpPr>
            <p:cNvPr id="38010" name="组合 26"/>
            <p:cNvGrpSpPr>
              <a:grpSpLocks/>
            </p:cNvGrpSpPr>
            <p:nvPr/>
          </p:nvGrpSpPr>
          <p:grpSpPr bwMode="auto">
            <a:xfrm>
              <a:off x="1941513" y="5060950"/>
              <a:ext cx="743963" cy="858838"/>
              <a:chOff x="1616982" y="4998022"/>
              <a:chExt cx="743946" cy="859387"/>
            </a:xfrm>
          </p:grpSpPr>
          <p:grpSp>
            <p:nvGrpSpPr>
              <p:cNvPr id="38011" name="组合 27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38013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014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012" name="文本框 28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肆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2841167" y="5234314"/>
                  <a:ext cx="525137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l-GR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167" y="5234314"/>
                  <a:ext cx="525137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/>
          <p:cNvGrpSpPr/>
          <p:nvPr/>
        </p:nvGrpSpPr>
        <p:grpSpPr>
          <a:xfrm>
            <a:off x="8497527" y="2929823"/>
            <a:ext cx="2928644" cy="2099095"/>
            <a:chOff x="8497527" y="2929823"/>
            <a:chExt cx="2928644" cy="2099095"/>
          </a:xfrm>
        </p:grpSpPr>
        <p:grpSp>
          <p:nvGrpSpPr>
            <p:cNvPr id="38" name="Group 7"/>
            <p:cNvGrpSpPr>
              <a:grpSpLocks/>
            </p:cNvGrpSpPr>
            <p:nvPr/>
          </p:nvGrpSpPr>
          <p:grpSpPr bwMode="auto">
            <a:xfrm>
              <a:off x="8601075" y="3433763"/>
              <a:ext cx="2514600" cy="1519238"/>
              <a:chOff x="3072" y="2016"/>
              <a:chExt cx="1584" cy="957"/>
            </a:xfrm>
          </p:grpSpPr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3120" y="2064"/>
                <a:ext cx="1536" cy="480"/>
              </a:xfrm>
              <a:prstGeom prst="line">
                <a:avLst/>
              </a:prstGeom>
              <a:noFill/>
              <a:ln w="41275">
                <a:solidFill>
                  <a:srgbClr val="993366"/>
                </a:solidFill>
                <a:round/>
                <a:headEnd/>
                <a:tailEnd type="arrow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 flipV="1">
                <a:off x="3600" y="2544"/>
                <a:ext cx="1008" cy="384"/>
              </a:xfrm>
              <a:prstGeom prst="line">
                <a:avLst/>
              </a:prstGeom>
              <a:noFill/>
              <a:ln w="41275">
                <a:solidFill>
                  <a:srgbClr val="0000FF"/>
                </a:solidFill>
                <a:round/>
                <a:headEnd/>
                <a:tailEnd type="arrow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" name="Oval 14"/>
              <p:cNvSpPr>
                <a:spLocks noChangeArrowheads="1"/>
              </p:cNvSpPr>
              <p:nvPr/>
            </p:nvSpPr>
            <p:spPr bwMode="auto">
              <a:xfrm>
                <a:off x="3600" y="2880"/>
                <a:ext cx="93" cy="93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" name="Oval 15"/>
              <p:cNvSpPr>
                <a:spLocks noChangeArrowheads="1"/>
              </p:cNvSpPr>
              <p:nvPr/>
            </p:nvSpPr>
            <p:spPr bwMode="auto">
              <a:xfrm>
                <a:off x="3072" y="2016"/>
                <a:ext cx="93" cy="93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8927396" y="4455458"/>
                  <a:ext cx="61792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7396" y="4455458"/>
                  <a:ext cx="617926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8497527" y="2929823"/>
                  <a:ext cx="6261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527" y="2929823"/>
                  <a:ext cx="626197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11010990" y="3730012"/>
                  <a:ext cx="41518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0990" y="3730012"/>
                  <a:ext cx="415181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9564778" y="3284697"/>
                  <a:ext cx="58330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4778" y="3284697"/>
                  <a:ext cx="583300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10112815" y="4505698"/>
                  <a:ext cx="57502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2815" y="4505698"/>
                  <a:ext cx="575029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75254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spd="slow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3" name="Text Box 5"/>
          <p:cNvSpPr txBox="1">
            <a:spLocks noChangeArrowheads="1"/>
          </p:cNvSpPr>
          <p:nvPr/>
        </p:nvSpPr>
        <p:spPr bwMode="auto">
          <a:xfrm>
            <a:off x="1989607" y="1123624"/>
            <a:ext cx="94466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介质质点的振动方向和波传播方向相互平行的波称纵波。如空气中传播的声波。</a:t>
            </a:r>
          </a:p>
        </p:txBody>
      </p:sp>
      <p:sp>
        <p:nvSpPr>
          <p:cNvPr id="104454" name="Rectangle 6"/>
          <p:cNvSpPr>
            <a:spLocks noChangeArrowheads="1"/>
          </p:cNvSpPr>
          <p:nvPr/>
        </p:nvSpPr>
        <p:spPr bwMode="auto">
          <a:xfrm>
            <a:off x="1989607" y="600404"/>
            <a:ext cx="1441420" cy="52322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、纵波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989607" y="5837018"/>
            <a:ext cx="7715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FF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特征：具有交替出现的密部和疏部。</a:t>
            </a:r>
            <a:endParaRPr lang="en-US" altLang="zh-CN" sz="28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99406" name="ShockwaveFlash1" r:id="rId2" imgW="7724880" imgH="3338640"/>
        </mc:Choice>
        <mc:Fallback>
          <p:control name="ShockwaveFlash1" r:id="rId2" imgW="7724880" imgH="3338640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27313" y="2395538"/>
                  <a:ext cx="7724775" cy="33385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9270525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7"/>
          <p:cNvGrpSpPr>
            <a:grpSpLocks/>
          </p:cNvGrpSpPr>
          <p:nvPr/>
        </p:nvGrpSpPr>
        <p:grpSpPr bwMode="auto">
          <a:xfrm>
            <a:off x="1920595" y="454026"/>
            <a:ext cx="3368956" cy="863600"/>
            <a:chOff x="-168" y="255"/>
            <a:chExt cx="2277" cy="681"/>
          </a:xfrm>
        </p:grpSpPr>
        <p:sp>
          <p:nvSpPr>
            <p:cNvPr id="26665" name="AutoShape 31"/>
            <p:cNvSpPr>
              <a:spLocks noChangeArrowheads="1"/>
            </p:cNvSpPr>
            <p:nvPr/>
          </p:nvSpPr>
          <p:spPr bwMode="auto">
            <a:xfrm>
              <a:off x="-168" y="255"/>
              <a:ext cx="2277" cy="681"/>
            </a:xfrm>
            <a:prstGeom prst="ribbon">
              <a:avLst>
                <a:gd name="adj1" fmla="val 12500"/>
                <a:gd name="adj2" fmla="val 5000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26666" name="Text Box 30"/>
            <p:cNvSpPr txBox="1">
              <a:spLocks noChangeArrowheads="1"/>
            </p:cNvSpPr>
            <p:nvPr/>
          </p:nvSpPr>
          <p:spPr bwMode="auto">
            <a:xfrm>
              <a:off x="407" y="438"/>
              <a:ext cx="1135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基本认识</a:t>
              </a:r>
            </a:p>
          </p:txBody>
        </p:sp>
      </p:grpSp>
      <p:grpSp>
        <p:nvGrpSpPr>
          <p:cNvPr id="3" name="Group 98"/>
          <p:cNvGrpSpPr>
            <a:grpSpLocks/>
          </p:cNvGrpSpPr>
          <p:nvPr/>
        </p:nvGrpSpPr>
        <p:grpSpPr bwMode="auto">
          <a:xfrm>
            <a:off x="2771341" y="1494465"/>
            <a:ext cx="8118474" cy="1892300"/>
            <a:chOff x="703" y="1026"/>
            <a:chExt cx="5114" cy="1192"/>
          </a:xfrm>
        </p:grpSpPr>
        <p:sp>
          <p:nvSpPr>
            <p:cNvPr id="26657" name="Rectangle 15"/>
            <p:cNvSpPr>
              <a:spLocks noChangeArrowheads="1"/>
            </p:cNvSpPr>
            <p:nvPr/>
          </p:nvSpPr>
          <p:spPr bwMode="auto">
            <a:xfrm>
              <a:off x="839" y="1026"/>
              <a:ext cx="364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波动中各质点并不随波前进；</a:t>
              </a:r>
            </a:p>
          </p:txBody>
        </p:sp>
        <p:sp>
          <p:nvSpPr>
            <p:cNvPr id="26658" name="Rectangle 27"/>
            <p:cNvSpPr>
              <a:spLocks noChangeArrowheads="1"/>
            </p:cNvSpPr>
            <p:nvPr/>
          </p:nvSpPr>
          <p:spPr bwMode="auto">
            <a:xfrm>
              <a:off x="839" y="1313"/>
              <a:ext cx="497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各个质点的相位依次落后，波动是相位的传播；</a:t>
              </a:r>
            </a:p>
          </p:txBody>
        </p:sp>
        <p:sp>
          <p:nvSpPr>
            <p:cNvPr id="26659" name="Rectangle 28"/>
            <p:cNvSpPr>
              <a:spLocks noChangeArrowheads="1"/>
            </p:cNvSpPr>
            <p:nvPr/>
          </p:nvSpPr>
          <p:spPr bwMode="auto">
            <a:xfrm>
              <a:off x="839" y="1888"/>
              <a:ext cx="364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波形曲线与振动曲线不同。</a:t>
              </a:r>
            </a:p>
          </p:txBody>
        </p:sp>
        <p:pic>
          <p:nvPicPr>
            <p:cNvPr id="26660" name="Picture 32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" y="1117"/>
              <a:ext cx="146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61" name="Picture 33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" y="1404"/>
              <a:ext cx="146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62" name="Picture 34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" y="1979"/>
              <a:ext cx="146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63" name="Text Box 92"/>
            <p:cNvSpPr txBox="1">
              <a:spLocks noChangeArrowheads="1"/>
            </p:cNvSpPr>
            <p:nvPr/>
          </p:nvSpPr>
          <p:spPr bwMode="auto">
            <a:xfrm>
              <a:off x="839" y="1601"/>
              <a:ext cx="240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波速是相位的传播速度；</a:t>
              </a:r>
            </a:p>
          </p:txBody>
        </p:sp>
        <p:pic>
          <p:nvPicPr>
            <p:cNvPr id="26664" name="Picture 94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" y="1692"/>
              <a:ext cx="146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组合 3"/>
          <p:cNvGrpSpPr/>
          <p:nvPr/>
        </p:nvGrpSpPr>
        <p:grpSpPr>
          <a:xfrm>
            <a:off x="2771341" y="3775702"/>
            <a:ext cx="7689850" cy="2520950"/>
            <a:chOff x="2771341" y="3775702"/>
            <a:chExt cx="7689850" cy="2520950"/>
          </a:xfrm>
        </p:grpSpPr>
        <p:grpSp>
          <p:nvGrpSpPr>
            <p:cNvPr id="26630" name="Group 90"/>
            <p:cNvGrpSpPr>
              <a:grpSpLocks/>
            </p:cNvGrpSpPr>
            <p:nvPr/>
          </p:nvGrpSpPr>
          <p:grpSpPr bwMode="auto">
            <a:xfrm>
              <a:off x="2771341" y="3775702"/>
              <a:ext cx="7689850" cy="2520950"/>
              <a:chOff x="612" y="2296"/>
              <a:chExt cx="4844" cy="1588"/>
            </a:xfrm>
          </p:grpSpPr>
          <p:sp>
            <p:nvSpPr>
              <p:cNvPr id="26633" name="Rectangle 87"/>
              <p:cNvSpPr>
                <a:spLocks noChangeArrowheads="1"/>
              </p:cNvSpPr>
              <p:nvPr/>
            </p:nvSpPr>
            <p:spPr bwMode="auto">
              <a:xfrm>
                <a:off x="612" y="2296"/>
                <a:ext cx="2404" cy="1588"/>
              </a:xfrm>
              <a:prstGeom prst="rect">
                <a:avLst/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26634" name="Group 89"/>
              <p:cNvGrpSpPr>
                <a:grpSpLocks/>
              </p:cNvGrpSpPr>
              <p:nvPr/>
            </p:nvGrpSpPr>
            <p:grpSpPr bwMode="auto">
              <a:xfrm>
                <a:off x="3152" y="2296"/>
                <a:ext cx="2304" cy="1588"/>
                <a:chOff x="3152" y="2296"/>
                <a:chExt cx="2304" cy="1588"/>
              </a:xfrm>
            </p:grpSpPr>
            <p:sp>
              <p:nvSpPr>
                <p:cNvPr id="26641" name="Line 7"/>
                <p:cNvSpPr>
                  <a:spLocks noChangeShapeType="1"/>
                </p:cNvSpPr>
                <p:nvPr/>
              </p:nvSpPr>
              <p:spPr bwMode="auto">
                <a:xfrm>
                  <a:off x="3458" y="3119"/>
                  <a:ext cx="1683" cy="0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26642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3537" y="2767"/>
                  <a:ext cx="0" cy="720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26643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5141" y="2912"/>
                  <a:ext cx="315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 i="1">
                      <a:solidFill>
                        <a:srgbClr val="0000FF"/>
                      </a:solidFill>
                      <a:latin typeface="+mn-lt"/>
                      <a:ea typeface="+mn-ea"/>
                    </a:rPr>
                    <a:t>t</a:t>
                  </a:r>
                </a:p>
              </p:txBody>
            </p:sp>
            <p:pic>
              <p:nvPicPr>
                <p:cNvPr id="26644" name="Picture 10" descr="图形2"/>
                <p:cNvPicPr>
                  <a:picLocks noChangeAspect="1" noChangeArrowheads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37" y="2861"/>
                  <a:ext cx="1205" cy="4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64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489" y="2419"/>
                  <a:ext cx="19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 i="1">
                      <a:solidFill>
                        <a:srgbClr val="0000FF"/>
                      </a:solidFill>
                      <a:latin typeface="+mn-lt"/>
                      <a:ea typeface="+mn-ea"/>
                    </a:rPr>
                    <a:t>y</a:t>
                  </a:r>
                </a:p>
              </p:txBody>
            </p:sp>
            <p:sp>
              <p:nvSpPr>
                <p:cNvPr id="26646" name="Line 12"/>
                <p:cNvSpPr>
                  <a:spLocks noChangeShapeType="1"/>
                </p:cNvSpPr>
                <p:nvPr/>
              </p:nvSpPr>
              <p:spPr bwMode="auto">
                <a:xfrm>
                  <a:off x="4887" y="2797"/>
                  <a:ext cx="0" cy="657"/>
                </a:xfrm>
                <a:prstGeom prst="line">
                  <a:avLst/>
                </a:prstGeom>
                <a:noFill/>
                <a:ln w="28575">
                  <a:solidFill>
                    <a:srgbClr val="00FF00"/>
                  </a:solidFill>
                  <a:round/>
                  <a:headEnd type="triangle" w="sm" len="lg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26647" name="Rectangle 14"/>
                <p:cNvSpPr>
                  <a:spLocks noChangeArrowheads="1"/>
                </p:cNvSpPr>
                <p:nvPr/>
              </p:nvSpPr>
              <p:spPr bwMode="auto">
                <a:xfrm>
                  <a:off x="3152" y="2296"/>
                  <a:ext cx="2193" cy="1588"/>
                </a:xfrm>
                <a:prstGeom prst="rect">
                  <a:avLst/>
                </a:prstGeom>
                <a:solidFill>
                  <a:srgbClr val="009999"/>
                </a:solidFill>
                <a:ln w="28575">
                  <a:solidFill>
                    <a:srgbClr val="00669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26648" name="Line 17"/>
                <p:cNvSpPr>
                  <a:spLocks noChangeShapeType="1"/>
                </p:cNvSpPr>
                <p:nvPr/>
              </p:nvSpPr>
              <p:spPr bwMode="auto">
                <a:xfrm>
                  <a:off x="3334" y="3022"/>
                  <a:ext cx="1705" cy="0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26649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3470" y="2568"/>
                  <a:ext cx="0" cy="726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pic>
              <p:nvPicPr>
                <p:cNvPr id="26651" name="Picture 20" descr="图形2"/>
                <p:cNvPicPr>
                  <a:picLocks noChangeAspect="1" noChangeArrowheads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70" y="2704"/>
                  <a:ext cx="1406" cy="6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652" name="Line 21"/>
                <p:cNvSpPr>
                  <a:spLocks noChangeShapeType="1"/>
                </p:cNvSpPr>
                <p:nvPr/>
              </p:nvSpPr>
              <p:spPr bwMode="auto">
                <a:xfrm>
                  <a:off x="4649" y="2704"/>
                  <a:ext cx="0" cy="603"/>
                </a:xfrm>
                <a:prstGeom prst="line">
                  <a:avLst/>
                </a:prstGeom>
                <a:noFill/>
                <a:ln w="28575">
                  <a:solidFill>
                    <a:srgbClr val="00FF00"/>
                  </a:solidFill>
                  <a:round/>
                  <a:headEnd type="triangle" w="sm" len="lg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26653" name="Line 23"/>
                <p:cNvSpPr>
                  <a:spLocks noChangeShapeType="1"/>
                </p:cNvSpPr>
                <p:nvPr/>
              </p:nvSpPr>
              <p:spPr bwMode="auto">
                <a:xfrm>
                  <a:off x="4014" y="2659"/>
                  <a:ext cx="284" cy="0"/>
                </a:xfrm>
                <a:prstGeom prst="line">
                  <a:avLst/>
                </a:prstGeom>
                <a:noFill/>
                <a:ln w="38100">
                  <a:solidFill>
                    <a:srgbClr val="00FF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26656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690" y="3510"/>
                  <a:ext cx="108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800" dirty="0">
                      <a:solidFill>
                        <a:srgbClr val="FFFF00"/>
                      </a:solidFill>
                      <a:latin typeface="+mn-lt"/>
                      <a:ea typeface="+mn-ea"/>
                    </a:rPr>
                    <a:t>波形曲线</a:t>
                  </a:r>
                </a:p>
              </p:txBody>
            </p:sp>
          </p:grpSp>
          <p:sp>
            <p:nvSpPr>
              <p:cNvPr id="26635" name="Line 37"/>
              <p:cNvSpPr>
                <a:spLocks noChangeShapeType="1"/>
              </p:cNvSpPr>
              <p:nvPr/>
            </p:nvSpPr>
            <p:spPr bwMode="auto">
              <a:xfrm flipV="1">
                <a:off x="924" y="3056"/>
                <a:ext cx="1956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6636" name="Line 45"/>
              <p:cNvSpPr>
                <a:spLocks noChangeShapeType="1"/>
              </p:cNvSpPr>
              <p:nvPr/>
            </p:nvSpPr>
            <p:spPr bwMode="auto">
              <a:xfrm>
                <a:off x="924" y="2720"/>
                <a:ext cx="1823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6637" name="Line 46"/>
              <p:cNvSpPr>
                <a:spLocks noChangeShapeType="1"/>
              </p:cNvSpPr>
              <p:nvPr/>
            </p:nvSpPr>
            <p:spPr bwMode="auto">
              <a:xfrm>
                <a:off x="930" y="3430"/>
                <a:ext cx="1823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6638" name="Line 47"/>
              <p:cNvSpPr>
                <a:spLocks noChangeShapeType="1"/>
              </p:cNvSpPr>
              <p:nvPr/>
            </p:nvSpPr>
            <p:spPr bwMode="auto">
              <a:xfrm flipV="1">
                <a:off x="924" y="2480"/>
                <a:ext cx="0" cy="1008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6639" name="Freeform 81"/>
              <p:cNvSpPr>
                <a:spLocks noChangeAspect="1"/>
              </p:cNvSpPr>
              <p:nvPr/>
            </p:nvSpPr>
            <p:spPr bwMode="auto">
              <a:xfrm>
                <a:off x="939" y="2720"/>
                <a:ext cx="1433" cy="698"/>
              </a:xfrm>
              <a:custGeom>
                <a:avLst/>
                <a:gdLst>
                  <a:gd name="T0" fmla="*/ 1 w 2625"/>
                  <a:gd name="T1" fmla="*/ 1 h 1183"/>
                  <a:gd name="T2" fmla="*/ 1 w 2625"/>
                  <a:gd name="T3" fmla="*/ 1 h 1183"/>
                  <a:gd name="T4" fmla="*/ 1 w 2625"/>
                  <a:gd name="T5" fmla="*/ 1 h 1183"/>
                  <a:gd name="T6" fmla="*/ 1 w 2625"/>
                  <a:gd name="T7" fmla="*/ 1 h 1183"/>
                  <a:gd name="T8" fmla="*/ 2 w 2625"/>
                  <a:gd name="T9" fmla="*/ 2 h 1183"/>
                  <a:gd name="T10" fmla="*/ 2 w 2625"/>
                  <a:gd name="T11" fmla="*/ 4 h 1183"/>
                  <a:gd name="T12" fmla="*/ 2 w 2625"/>
                  <a:gd name="T13" fmla="*/ 5 h 1183"/>
                  <a:gd name="T14" fmla="*/ 2 w 2625"/>
                  <a:gd name="T15" fmla="*/ 5 h 1183"/>
                  <a:gd name="T16" fmla="*/ 3 w 2625"/>
                  <a:gd name="T17" fmla="*/ 6 h 1183"/>
                  <a:gd name="T18" fmla="*/ 3 w 2625"/>
                  <a:gd name="T19" fmla="*/ 8 h 1183"/>
                  <a:gd name="T20" fmla="*/ 3 w 2625"/>
                  <a:gd name="T21" fmla="*/ 9 h 1183"/>
                  <a:gd name="T22" fmla="*/ 4 w 2625"/>
                  <a:gd name="T23" fmla="*/ 9 h 1183"/>
                  <a:gd name="T24" fmla="*/ 4 w 2625"/>
                  <a:gd name="T25" fmla="*/ 10 h 1183"/>
                  <a:gd name="T26" fmla="*/ 4 w 2625"/>
                  <a:gd name="T27" fmla="*/ 11 h 1183"/>
                  <a:gd name="T28" fmla="*/ 4 w 2625"/>
                  <a:gd name="T29" fmla="*/ 11 h 1183"/>
                  <a:gd name="T30" fmla="*/ 5 w 2625"/>
                  <a:gd name="T31" fmla="*/ 10 h 1183"/>
                  <a:gd name="T32" fmla="*/ 5 w 2625"/>
                  <a:gd name="T33" fmla="*/ 10 h 1183"/>
                  <a:gd name="T34" fmla="*/ 5 w 2625"/>
                  <a:gd name="T35" fmla="*/ 9 h 1183"/>
                  <a:gd name="T36" fmla="*/ 5 w 2625"/>
                  <a:gd name="T37" fmla="*/ 8 h 1183"/>
                  <a:gd name="T38" fmla="*/ 6 w 2625"/>
                  <a:gd name="T39" fmla="*/ 7 h 1183"/>
                  <a:gd name="T40" fmla="*/ 6 w 2625"/>
                  <a:gd name="T41" fmla="*/ 6 h 1183"/>
                  <a:gd name="T42" fmla="*/ 7 w 2625"/>
                  <a:gd name="T43" fmla="*/ 5 h 1183"/>
                  <a:gd name="T44" fmla="*/ 7 w 2625"/>
                  <a:gd name="T45" fmla="*/ 4 h 1183"/>
                  <a:gd name="T46" fmla="*/ 8 w 2625"/>
                  <a:gd name="T47" fmla="*/ 3 h 1183"/>
                  <a:gd name="T48" fmla="*/ 8 w 2625"/>
                  <a:gd name="T49" fmla="*/ 2 h 1183"/>
                  <a:gd name="T50" fmla="*/ 8 w 2625"/>
                  <a:gd name="T51" fmla="*/ 1 h 1183"/>
                  <a:gd name="T52" fmla="*/ 8 w 2625"/>
                  <a:gd name="T53" fmla="*/ 1 h 1183"/>
                  <a:gd name="T54" fmla="*/ 8 w 2625"/>
                  <a:gd name="T55" fmla="*/ 1 h 1183"/>
                  <a:gd name="T56" fmla="*/ 9 w 2625"/>
                  <a:gd name="T57" fmla="*/ 1 h 1183"/>
                  <a:gd name="T58" fmla="*/ 9 w 2625"/>
                  <a:gd name="T59" fmla="*/ 1 h 1183"/>
                  <a:gd name="T60" fmla="*/ 9 w 2625"/>
                  <a:gd name="T61" fmla="*/ 1 h 1183"/>
                  <a:gd name="T62" fmla="*/ 10 w 2625"/>
                  <a:gd name="T63" fmla="*/ 1 h 1183"/>
                  <a:gd name="T64" fmla="*/ 10 w 2625"/>
                  <a:gd name="T65" fmla="*/ 2 h 1183"/>
                  <a:gd name="T66" fmla="*/ 10 w 2625"/>
                  <a:gd name="T67" fmla="*/ 3 h 1183"/>
                  <a:gd name="T68" fmla="*/ 11 w 2625"/>
                  <a:gd name="T69" fmla="*/ 4 h 1183"/>
                  <a:gd name="T70" fmla="*/ 11 w 2625"/>
                  <a:gd name="T71" fmla="*/ 5 h 1183"/>
                  <a:gd name="T72" fmla="*/ 11 w 2625"/>
                  <a:gd name="T73" fmla="*/ 6 h 118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25"/>
                  <a:gd name="T112" fmla="*/ 0 h 1183"/>
                  <a:gd name="T113" fmla="*/ 2625 w 2625"/>
                  <a:gd name="T114" fmla="*/ 1183 h 118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25" h="1183">
                    <a:moveTo>
                      <a:pt x="0" y="0"/>
                    </a:moveTo>
                    <a:lnTo>
                      <a:pt x="37" y="4"/>
                    </a:lnTo>
                    <a:lnTo>
                      <a:pt x="71" y="14"/>
                    </a:lnTo>
                    <a:lnTo>
                      <a:pt x="108" y="32"/>
                    </a:lnTo>
                    <a:lnTo>
                      <a:pt x="144" y="58"/>
                    </a:lnTo>
                    <a:lnTo>
                      <a:pt x="180" y="89"/>
                    </a:lnTo>
                    <a:lnTo>
                      <a:pt x="215" y="127"/>
                    </a:lnTo>
                    <a:lnTo>
                      <a:pt x="251" y="170"/>
                    </a:lnTo>
                    <a:lnTo>
                      <a:pt x="287" y="219"/>
                    </a:lnTo>
                    <a:lnTo>
                      <a:pt x="324" y="272"/>
                    </a:lnTo>
                    <a:lnTo>
                      <a:pt x="359" y="329"/>
                    </a:lnTo>
                    <a:lnTo>
                      <a:pt x="395" y="390"/>
                    </a:lnTo>
                    <a:lnTo>
                      <a:pt x="432" y="453"/>
                    </a:lnTo>
                    <a:lnTo>
                      <a:pt x="467" y="517"/>
                    </a:lnTo>
                    <a:lnTo>
                      <a:pt x="503" y="583"/>
                    </a:lnTo>
                    <a:lnTo>
                      <a:pt x="540" y="649"/>
                    </a:lnTo>
                    <a:lnTo>
                      <a:pt x="575" y="713"/>
                    </a:lnTo>
                    <a:lnTo>
                      <a:pt x="612" y="777"/>
                    </a:lnTo>
                    <a:lnTo>
                      <a:pt x="646" y="839"/>
                    </a:lnTo>
                    <a:lnTo>
                      <a:pt x="683" y="896"/>
                    </a:lnTo>
                    <a:lnTo>
                      <a:pt x="720" y="951"/>
                    </a:lnTo>
                    <a:lnTo>
                      <a:pt x="754" y="1001"/>
                    </a:lnTo>
                    <a:lnTo>
                      <a:pt x="791" y="1046"/>
                    </a:lnTo>
                    <a:lnTo>
                      <a:pt x="828" y="1085"/>
                    </a:lnTo>
                    <a:lnTo>
                      <a:pt x="863" y="1118"/>
                    </a:lnTo>
                    <a:lnTo>
                      <a:pt x="899" y="1145"/>
                    </a:lnTo>
                    <a:lnTo>
                      <a:pt x="936" y="1165"/>
                    </a:lnTo>
                    <a:lnTo>
                      <a:pt x="971" y="1178"/>
                    </a:lnTo>
                    <a:lnTo>
                      <a:pt x="1008" y="1183"/>
                    </a:lnTo>
                    <a:lnTo>
                      <a:pt x="1042" y="1182"/>
                    </a:lnTo>
                    <a:lnTo>
                      <a:pt x="1079" y="1173"/>
                    </a:lnTo>
                    <a:lnTo>
                      <a:pt x="1115" y="1157"/>
                    </a:lnTo>
                    <a:lnTo>
                      <a:pt x="1151" y="1134"/>
                    </a:lnTo>
                    <a:lnTo>
                      <a:pt x="1186" y="1104"/>
                    </a:lnTo>
                    <a:lnTo>
                      <a:pt x="1223" y="1068"/>
                    </a:lnTo>
                    <a:lnTo>
                      <a:pt x="1259" y="1026"/>
                    </a:lnTo>
                    <a:lnTo>
                      <a:pt x="1295" y="979"/>
                    </a:lnTo>
                    <a:lnTo>
                      <a:pt x="1331" y="927"/>
                    </a:lnTo>
                    <a:lnTo>
                      <a:pt x="1366" y="870"/>
                    </a:lnTo>
                    <a:lnTo>
                      <a:pt x="1403" y="811"/>
                    </a:lnTo>
                    <a:lnTo>
                      <a:pt x="1437" y="749"/>
                    </a:lnTo>
                    <a:lnTo>
                      <a:pt x="1474" y="685"/>
                    </a:lnTo>
                    <a:lnTo>
                      <a:pt x="1511" y="620"/>
                    </a:lnTo>
                    <a:lnTo>
                      <a:pt x="1546" y="553"/>
                    </a:lnTo>
                    <a:lnTo>
                      <a:pt x="1582" y="488"/>
                    </a:lnTo>
                    <a:lnTo>
                      <a:pt x="1619" y="424"/>
                    </a:lnTo>
                    <a:lnTo>
                      <a:pt x="1654" y="362"/>
                    </a:lnTo>
                    <a:lnTo>
                      <a:pt x="1691" y="303"/>
                    </a:lnTo>
                    <a:lnTo>
                      <a:pt x="1727" y="247"/>
                    </a:lnTo>
                    <a:lnTo>
                      <a:pt x="1762" y="197"/>
                    </a:lnTo>
                    <a:lnTo>
                      <a:pt x="1799" y="150"/>
                    </a:lnTo>
                    <a:lnTo>
                      <a:pt x="1834" y="109"/>
                    </a:lnTo>
                    <a:lnTo>
                      <a:pt x="1870" y="75"/>
                    </a:lnTo>
                    <a:lnTo>
                      <a:pt x="1907" y="45"/>
                    </a:lnTo>
                    <a:lnTo>
                      <a:pt x="1942" y="24"/>
                    </a:lnTo>
                    <a:lnTo>
                      <a:pt x="1979" y="9"/>
                    </a:lnTo>
                    <a:lnTo>
                      <a:pt x="2014" y="1"/>
                    </a:lnTo>
                    <a:lnTo>
                      <a:pt x="2050" y="1"/>
                    </a:lnTo>
                    <a:lnTo>
                      <a:pt x="2086" y="8"/>
                    </a:lnTo>
                    <a:lnTo>
                      <a:pt x="2123" y="22"/>
                    </a:lnTo>
                    <a:lnTo>
                      <a:pt x="2157" y="43"/>
                    </a:lnTo>
                    <a:lnTo>
                      <a:pt x="2194" y="71"/>
                    </a:lnTo>
                    <a:lnTo>
                      <a:pt x="2230" y="105"/>
                    </a:lnTo>
                    <a:lnTo>
                      <a:pt x="2265" y="146"/>
                    </a:lnTo>
                    <a:lnTo>
                      <a:pt x="2302" y="191"/>
                    </a:lnTo>
                    <a:lnTo>
                      <a:pt x="2337" y="242"/>
                    </a:lnTo>
                    <a:lnTo>
                      <a:pt x="2374" y="298"/>
                    </a:lnTo>
                    <a:lnTo>
                      <a:pt x="2410" y="356"/>
                    </a:lnTo>
                    <a:lnTo>
                      <a:pt x="2445" y="418"/>
                    </a:lnTo>
                    <a:lnTo>
                      <a:pt x="2482" y="481"/>
                    </a:lnTo>
                    <a:lnTo>
                      <a:pt x="2519" y="547"/>
                    </a:lnTo>
                    <a:lnTo>
                      <a:pt x="2553" y="613"/>
                    </a:lnTo>
                    <a:lnTo>
                      <a:pt x="2590" y="679"/>
                    </a:lnTo>
                    <a:lnTo>
                      <a:pt x="2625" y="742"/>
                    </a:lnTo>
                  </a:path>
                </a:pathLst>
              </a:custGeom>
              <a:noFill/>
              <a:ln w="28575" cmpd="sng">
                <a:solidFill>
                  <a:srgbClr val="FFCC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6640" name="Text Box 88"/>
              <p:cNvSpPr txBox="1">
                <a:spLocks noChangeArrowheads="1"/>
              </p:cNvSpPr>
              <p:nvPr/>
            </p:nvSpPr>
            <p:spPr bwMode="auto">
              <a:xfrm>
                <a:off x="1350" y="3534"/>
                <a:ext cx="127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FFFF00"/>
                    </a:solidFill>
                    <a:latin typeface="+mn-lt"/>
                    <a:ea typeface="+mn-ea"/>
                  </a:rPr>
                  <a:t>振动曲线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9477767" y="4809630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767" y="4809630"/>
                  <a:ext cx="48571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2812257" y="4867902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2257" y="4867902"/>
                  <a:ext cx="53489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6025998" y="4479619"/>
                  <a:ext cx="43390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5998" y="4479619"/>
                  <a:ext cx="43390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8122922" y="3845880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2922" y="3845880"/>
                  <a:ext cx="499944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6886911" y="3940991"/>
                  <a:ext cx="490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6911" y="3940991"/>
                  <a:ext cx="490584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2830033" y="3855078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0033" y="3855078"/>
                  <a:ext cx="485710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6896433" y="4853148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6433" y="4853148"/>
                  <a:ext cx="534890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296123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主题2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>
          <a:defRPr sz="2800" dirty="0" smtClean="0">
            <a:solidFill>
              <a:srgbClr val="0000FF"/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主题2" id="{C3AC7DD7-08CD-4528-B442-3C16D95B7B79}" vid="{73EA3633-563A-4D69-8A83-1689627CFE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2701</TotalTime>
  <Words>7905</Words>
  <Application>Microsoft Office PowerPoint</Application>
  <PresentationFormat>自定义</PresentationFormat>
  <Paragraphs>878</Paragraphs>
  <Slides>77</Slides>
  <Notes>66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77</vt:i4>
      </vt:variant>
    </vt:vector>
  </HeadingPairs>
  <TitlesOfParts>
    <vt:vector size="80" baseType="lpstr">
      <vt:lpstr>1_主题2</vt:lpstr>
      <vt:lpstr>公式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戴占海</dc:creator>
  <cp:lastModifiedBy>Cici</cp:lastModifiedBy>
  <cp:revision>379</cp:revision>
  <dcterms:created xsi:type="dcterms:W3CDTF">2016-10-12T23:56:00Z</dcterms:created>
  <dcterms:modified xsi:type="dcterms:W3CDTF">2018-09-03T08:15:11Z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2052-10.1.0.5740</vt:lpwstr>
  </property>
</Properties>
</file>